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oboto Black"/>
      <p:bold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Roboto Medium"/>
      <p:regular r:id="rId32"/>
      <p:bold r:id="rId33"/>
      <p:italic r:id="rId34"/>
      <p:boldItalic r:id="rId35"/>
    </p:embeddedFont>
    <p:embeddedFont>
      <p:font typeface="Roboto Ligh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7">
          <p15:clr>
            <a:srgbClr val="747775"/>
          </p15:clr>
        </p15:guide>
        <p15:guide id="2" pos="198">
          <p15:clr>
            <a:srgbClr val="747775"/>
          </p15:clr>
        </p15:guide>
        <p15:guide id="3" orient="horz" pos="340">
          <p15:clr>
            <a:srgbClr val="747775"/>
          </p15:clr>
        </p15:guide>
        <p15:guide id="4" orient="horz" pos="3118">
          <p15:clr>
            <a:srgbClr val="747775"/>
          </p15:clr>
        </p15:guide>
        <p15:guide id="5" pos="556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7" orient="horz"/>
        <p:guide pos="198"/>
        <p:guide pos="340" orient="horz"/>
        <p:guide pos="3118" orient="horz"/>
        <p:guide pos="556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Black-bold.fntdata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font" Target="fonts/RobotoBlac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RobotoMedium-bold.fntdata"/><Relationship Id="rId10" Type="http://schemas.openxmlformats.org/officeDocument/2006/relationships/slide" Target="slides/slide5.xml"/><Relationship Id="rId32" Type="http://schemas.openxmlformats.org/officeDocument/2006/relationships/font" Target="fonts/RobotoMedium-regular.fntdata"/><Relationship Id="rId13" Type="http://schemas.openxmlformats.org/officeDocument/2006/relationships/slide" Target="slides/slide8.xml"/><Relationship Id="rId35" Type="http://schemas.openxmlformats.org/officeDocument/2006/relationships/font" Target="fonts/RobotoMedium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Medium-italic.fntdata"/><Relationship Id="rId15" Type="http://schemas.openxmlformats.org/officeDocument/2006/relationships/slide" Target="slides/slide10.xml"/><Relationship Id="rId37" Type="http://schemas.openxmlformats.org/officeDocument/2006/relationships/font" Target="fonts/RobotoLight-bold.fntdata"/><Relationship Id="rId14" Type="http://schemas.openxmlformats.org/officeDocument/2006/relationships/slide" Target="slides/slide9.xml"/><Relationship Id="rId36" Type="http://schemas.openxmlformats.org/officeDocument/2006/relationships/font" Target="fonts/RobotoLight-regular.fntdata"/><Relationship Id="rId17" Type="http://schemas.openxmlformats.org/officeDocument/2006/relationships/slide" Target="slides/slide12.xml"/><Relationship Id="rId39" Type="http://schemas.openxmlformats.org/officeDocument/2006/relationships/font" Target="fonts/RobotoLight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Ligh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ca09b18b45_0_0:notes"/>
          <p:cNvSpPr/>
          <p:nvPr>
            <p:ph idx="2" type="sldImg"/>
          </p:nvPr>
        </p:nvSpPr>
        <p:spPr>
          <a:xfrm>
            <a:off x="343070" y="428572"/>
            <a:ext cx="2742900" cy="115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g2ca09b18b45_0_0:notes"/>
          <p:cNvSpPr txBox="1"/>
          <p:nvPr>
            <p:ph idx="1" type="body"/>
          </p:nvPr>
        </p:nvSpPr>
        <p:spPr>
          <a:xfrm>
            <a:off x="342900" y="1650002"/>
            <a:ext cx="27432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g2ca09b18b45_0_0:notes"/>
          <p:cNvSpPr txBox="1"/>
          <p:nvPr>
            <p:ph idx="12" type="sldNum"/>
          </p:nvPr>
        </p:nvSpPr>
        <p:spPr>
          <a:xfrm>
            <a:off x="1942306" y="3256551"/>
            <a:ext cx="14859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b" bIns="20950" lIns="41900" spcFirstLastPara="1" rIns="41900" wrap="square" tIns="209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600"/>
              <a:t>‹#›</a:t>
            </a:fld>
            <a:endParaRPr sz="6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d7595919b_2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cd7595919b_2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cd7595919b_2_9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cd7595919b_2_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cd7595919b_2_10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cd7595919b_2_10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cd7595919b_2_1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cd7595919b_2_1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cd7595919b_2_1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cd7595919b_2_1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cd973d5a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cd973d5a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cd973d5ad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cd973d5ad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d973d5ad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cd973d5ad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cd973d5ad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cd973d5ad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cd7595919b_2_1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cd7595919b_2_1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ca09b18b45_0_36:notes"/>
          <p:cNvSpPr/>
          <p:nvPr>
            <p:ph idx="2" type="sldImg"/>
          </p:nvPr>
        </p:nvSpPr>
        <p:spPr>
          <a:xfrm>
            <a:off x="343070" y="428572"/>
            <a:ext cx="2742900" cy="115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2ca09b18b45_0_36:notes"/>
          <p:cNvSpPr txBox="1"/>
          <p:nvPr>
            <p:ph idx="1" type="body"/>
          </p:nvPr>
        </p:nvSpPr>
        <p:spPr>
          <a:xfrm>
            <a:off x="342900" y="1650002"/>
            <a:ext cx="27432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2ca09b18b45_0_36:notes"/>
          <p:cNvSpPr txBox="1"/>
          <p:nvPr>
            <p:ph idx="12" type="sldNum"/>
          </p:nvPr>
        </p:nvSpPr>
        <p:spPr>
          <a:xfrm>
            <a:off x="1942306" y="3256551"/>
            <a:ext cx="14859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b" bIns="20950" lIns="41900" spcFirstLastPara="1" rIns="41900" wrap="square" tIns="209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600"/>
              <a:t>‹#›</a:t>
            </a:fld>
            <a:endParaRPr sz="6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cd7595919b_2_1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cd7595919b_2_1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d7595919b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cd7595919b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d7595919b_2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d7595919b_2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d7595919b_2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cd7595919b_2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d7595919b_2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cd7595919b_2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cd7595919b_2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cd7595919b_2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d7595919b_2_7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cd7595919b_2_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d7595919b_2_7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cd7595919b_2_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Relationship Id="rId4" Type="http://schemas.openxmlformats.org/officeDocument/2006/relationships/image" Target="../media/image3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59.png"/><Relationship Id="rId11" Type="http://schemas.openxmlformats.org/officeDocument/2006/relationships/image" Target="../media/image61.png"/><Relationship Id="rId22" Type="http://schemas.openxmlformats.org/officeDocument/2006/relationships/image" Target="../media/image55.png"/><Relationship Id="rId10" Type="http://schemas.openxmlformats.org/officeDocument/2006/relationships/image" Target="../media/image34.png"/><Relationship Id="rId21" Type="http://schemas.openxmlformats.org/officeDocument/2006/relationships/image" Target="../media/image51.png"/><Relationship Id="rId13" Type="http://schemas.openxmlformats.org/officeDocument/2006/relationships/image" Target="../media/image37.png"/><Relationship Id="rId24" Type="http://schemas.openxmlformats.org/officeDocument/2006/relationships/image" Target="../media/image45.png"/><Relationship Id="rId12" Type="http://schemas.openxmlformats.org/officeDocument/2006/relationships/image" Target="../media/image47.png"/><Relationship Id="rId23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32.png"/><Relationship Id="rId15" Type="http://schemas.openxmlformats.org/officeDocument/2006/relationships/image" Target="../media/image50.png"/><Relationship Id="rId14" Type="http://schemas.openxmlformats.org/officeDocument/2006/relationships/image" Target="../media/image49.png"/><Relationship Id="rId17" Type="http://schemas.openxmlformats.org/officeDocument/2006/relationships/image" Target="../media/image46.png"/><Relationship Id="rId16" Type="http://schemas.openxmlformats.org/officeDocument/2006/relationships/image" Target="../media/image62.png"/><Relationship Id="rId5" Type="http://schemas.openxmlformats.org/officeDocument/2006/relationships/image" Target="../media/image23.png"/><Relationship Id="rId19" Type="http://schemas.openxmlformats.org/officeDocument/2006/relationships/image" Target="../media/image52.png"/><Relationship Id="rId6" Type="http://schemas.openxmlformats.org/officeDocument/2006/relationships/image" Target="../media/image41.png"/><Relationship Id="rId18" Type="http://schemas.openxmlformats.org/officeDocument/2006/relationships/image" Target="../media/image57.png"/><Relationship Id="rId7" Type="http://schemas.openxmlformats.org/officeDocument/2006/relationships/image" Target="../media/image28.png"/><Relationship Id="rId8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36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s.butenko@automacon.ru" TargetMode="External"/><Relationship Id="rId4" Type="http://schemas.openxmlformats.org/officeDocument/2006/relationships/hyperlink" Target="https://t.me/SergeyButenko" TargetMode="External"/><Relationship Id="rId5" Type="http://schemas.openxmlformats.org/officeDocument/2006/relationships/image" Target="../media/image60.png"/><Relationship Id="rId6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4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434251" y="1926225"/>
            <a:ext cx="4024200" cy="18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313901" y="1276913"/>
            <a:ext cx="3902100" cy="44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900"/>
              <a:buFont typeface="Inter"/>
              <a:buNone/>
            </a:pPr>
            <a:r>
              <a:rPr b="1" lang="ru" sz="3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BIG DATA</a:t>
            </a:r>
            <a:endParaRPr b="1" sz="300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313901" y="1934916"/>
            <a:ext cx="4154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2600"/>
              <a:buFont typeface="Roboto"/>
              <a:buNone/>
            </a:pPr>
            <a:r>
              <a:rPr b="1" lang="ru" sz="3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MACHINE LEARNING</a:t>
            </a:r>
            <a:endParaRPr b="1" sz="300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313900" y="2592919"/>
            <a:ext cx="39402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2600"/>
              <a:buFont typeface="Roboto"/>
              <a:buNone/>
            </a:pPr>
            <a:r>
              <a:rPr b="1" lang="ru" sz="3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CONVERSATIONAL AI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 " id="60" name="Google Shape;6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901" y="4607150"/>
            <a:ext cx="1562102" cy="34285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313900" y="4704325"/>
            <a:ext cx="15621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rPr b="0" i="1" lang="ru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by LLC </a:t>
            </a:r>
            <a:r>
              <a:rPr i="1" lang="ru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DATALAB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 rot="10800000">
            <a:off x="5358208" y="688250"/>
            <a:ext cx="3471900" cy="4095900"/>
          </a:xfrm>
          <a:prstGeom prst="roundRect">
            <a:avLst>
              <a:gd fmla="val 2765" name="adj"/>
            </a:avLst>
          </a:prstGeom>
          <a:solidFill>
            <a:srgbClr val="A3C7F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63" name="Google Shape;6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4154" y="950800"/>
            <a:ext cx="5110168" cy="383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900" y="90000"/>
            <a:ext cx="1059057" cy="2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5830100" y="4749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www.</a:t>
            </a:r>
            <a:r>
              <a:rPr lang="ru"/>
              <a:t>datalab.automacon.ru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/>
          <p:nvPr>
            <p:ph type="title"/>
          </p:nvPr>
        </p:nvSpPr>
        <p:spPr>
          <a:xfrm>
            <a:off x="311700" y="565850"/>
            <a:ext cx="33378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AI Chatbot (LLM-RAG)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9" name="Google Shape;219;p23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" name="Google Shape;220;p23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1" name="Google Shape;221;p23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22" name="Google Shape;222;p23"/>
          <p:cNvGrpSpPr/>
          <p:nvPr/>
        </p:nvGrpSpPr>
        <p:grpSpPr>
          <a:xfrm>
            <a:off x="311700" y="1139150"/>
            <a:ext cx="3517200" cy="1121100"/>
            <a:chOff x="311700" y="1062950"/>
            <a:chExt cx="3517200" cy="1121100"/>
          </a:xfrm>
        </p:grpSpPr>
        <p:sp>
          <p:nvSpPr>
            <p:cNvPr id="223" name="Google Shape;223;p23"/>
            <p:cNvSpPr txBox="1"/>
            <p:nvPr/>
          </p:nvSpPr>
          <p:spPr>
            <a:xfrm>
              <a:off x="311700" y="10629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1000"/>
                <a:buFont typeface="Roboto Medium"/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AI Chatbot is a dialog system</a:t>
              </a:r>
              <a:endParaRPr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24" name="Google Shape;224;p23"/>
            <p:cNvSpPr txBox="1"/>
            <p:nvPr/>
          </p:nvSpPr>
          <p:spPr>
            <a:xfrm>
              <a:off x="311700" y="1352450"/>
              <a:ext cx="3337800" cy="83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The solution is based on the RAG architecture where  a large language model (LLM)  serves as a Contact Center specialist, providing answers to user queries based on data from an internal knowledge base.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225" name="Google Shape;225;p23"/>
          <p:cNvSpPr/>
          <p:nvPr/>
        </p:nvSpPr>
        <p:spPr>
          <a:xfrm>
            <a:off x="311700" y="2392500"/>
            <a:ext cx="4918800" cy="1302600"/>
          </a:xfrm>
          <a:prstGeom prst="roundRect">
            <a:avLst>
              <a:gd fmla="val 7137" name="adj"/>
            </a:avLst>
          </a:prstGeom>
          <a:noFill/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3"/>
          <p:cNvSpPr txBox="1"/>
          <p:nvPr/>
        </p:nvSpPr>
        <p:spPr>
          <a:xfrm>
            <a:off x="367348" y="2490500"/>
            <a:ext cx="5039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Medium"/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Incorporation into the company's operational workflows</a:t>
            </a:r>
            <a:endParaRPr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227" name="Google Shape;227;p23"/>
          <p:cNvGrpSpPr/>
          <p:nvPr/>
        </p:nvGrpSpPr>
        <p:grpSpPr>
          <a:xfrm>
            <a:off x="367340" y="2856200"/>
            <a:ext cx="1962960" cy="365700"/>
            <a:chOff x="3513440" y="1729275"/>
            <a:chExt cx="1962960" cy="365700"/>
          </a:xfrm>
        </p:grpSpPr>
        <p:sp>
          <p:nvSpPr>
            <p:cNvPr id="228" name="Google Shape;228;p23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1.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9" name="Google Shape;229;p23"/>
            <p:cNvSpPr txBox="1"/>
            <p:nvPr/>
          </p:nvSpPr>
          <p:spPr>
            <a:xfrm>
              <a:off x="3737000" y="1729275"/>
              <a:ext cx="17394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Contact Center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230" name="Google Shape;230;p23"/>
          <p:cNvGrpSpPr/>
          <p:nvPr/>
        </p:nvGrpSpPr>
        <p:grpSpPr>
          <a:xfrm>
            <a:off x="367340" y="3114975"/>
            <a:ext cx="2504760" cy="365700"/>
            <a:chOff x="3513440" y="1616200"/>
            <a:chExt cx="2504760" cy="365700"/>
          </a:xfrm>
        </p:grpSpPr>
        <p:sp>
          <p:nvSpPr>
            <p:cNvPr id="231" name="Google Shape;231;p23"/>
            <p:cNvSpPr txBox="1"/>
            <p:nvPr/>
          </p:nvSpPr>
          <p:spPr>
            <a:xfrm>
              <a:off x="3513440" y="1616200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2.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2" name="Google Shape;232;p23"/>
            <p:cNvSpPr txBox="1"/>
            <p:nvPr/>
          </p:nvSpPr>
          <p:spPr>
            <a:xfrm>
              <a:off x="3737000" y="1616200"/>
              <a:ext cx="2281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FAQ on company documentation</a:t>
              </a:r>
              <a:endParaRPr sz="11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233" name="Google Shape;233;p23"/>
          <p:cNvGrpSpPr/>
          <p:nvPr/>
        </p:nvGrpSpPr>
        <p:grpSpPr>
          <a:xfrm>
            <a:off x="2770165" y="2856200"/>
            <a:ext cx="2504760" cy="365700"/>
            <a:chOff x="3513440" y="1729275"/>
            <a:chExt cx="2504760" cy="365700"/>
          </a:xfrm>
        </p:grpSpPr>
        <p:sp>
          <p:nvSpPr>
            <p:cNvPr id="234" name="Google Shape;234;p23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5" name="Google Shape;235;p23"/>
            <p:cNvSpPr txBox="1"/>
            <p:nvPr/>
          </p:nvSpPr>
          <p:spPr>
            <a:xfrm>
              <a:off x="3737000" y="1729275"/>
              <a:ext cx="2281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Navigation through the interface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9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236" name="Google Shape;236;p23"/>
          <p:cNvGrpSpPr/>
          <p:nvPr/>
        </p:nvGrpSpPr>
        <p:grpSpPr>
          <a:xfrm>
            <a:off x="2770165" y="3114975"/>
            <a:ext cx="2728260" cy="365700"/>
            <a:chOff x="3513440" y="1616200"/>
            <a:chExt cx="2728260" cy="365700"/>
          </a:xfrm>
        </p:grpSpPr>
        <p:sp>
          <p:nvSpPr>
            <p:cNvPr id="237" name="Google Shape;237;p23"/>
            <p:cNvSpPr txBox="1"/>
            <p:nvPr/>
          </p:nvSpPr>
          <p:spPr>
            <a:xfrm>
              <a:off x="3513440" y="1616200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8" name="Google Shape;238;p23"/>
            <p:cNvSpPr txBox="1"/>
            <p:nvPr/>
          </p:nvSpPr>
          <p:spPr>
            <a:xfrm>
              <a:off x="3737000" y="1616200"/>
              <a:ext cx="25047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B2B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39" name="Google Shape;239;p23"/>
          <p:cNvCxnSpPr/>
          <p:nvPr/>
        </p:nvCxnSpPr>
        <p:spPr>
          <a:xfrm rot="10800000">
            <a:off x="6288750" y="1211550"/>
            <a:ext cx="0" cy="374220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23"/>
          <p:cNvSpPr txBox="1"/>
          <p:nvPr>
            <p:ph type="title"/>
          </p:nvPr>
        </p:nvSpPr>
        <p:spPr>
          <a:xfrm>
            <a:off x="6449925" y="968075"/>
            <a:ext cx="1672800" cy="5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17-13</a:t>
            </a: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b="1" sz="3020">
              <a:solidFill>
                <a:srgbClr val="EA51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6449925" y="1395875"/>
            <a:ext cx="2382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sales increase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2" name="Google Shape;242;p23"/>
          <p:cNvSpPr txBox="1"/>
          <p:nvPr>
            <p:ph type="title"/>
          </p:nvPr>
        </p:nvSpPr>
        <p:spPr>
          <a:xfrm>
            <a:off x="6449925" y="1823425"/>
            <a:ext cx="1672800" cy="5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20%</a:t>
            </a:r>
            <a:endParaRPr b="1" sz="3020">
              <a:solidFill>
                <a:srgbClr val="EA51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23"/>
          <p:cNvSpPr txBox="1"/>
          <p:nvPr/>
        </p:nvSpPr>
        <p:spPr>
          <a:xfrm>
            <a:off x="6449925" y="2251225"/>
            <a:ext cx="22386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800"/>
              <a:buFont typeface="Roboto"/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customer satisfaction growth</a:t>
            </a:r>
            <a:endParaRPr sz="15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4" name="Google Shape;244;p23"/>
          <p:cNvSpPr txBox="1"/>
          <p:nvPr>
            <p:ph type="title"/>
          </p:nvPr>
        </p:nvSpPr>
        <p:spPr>
          <a:xfrm>
            <a:off x="6449925" y="2657775"/>
            <a:ext cx="1672800" cy="5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0%</a:t>
            </a:r>
            <a:endParaRPr b="1" sz="3020">
              <a:solidFill>
                <a:srgbClr val="EA51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6449925" y="3085575"/>
            <a:ext cx="2304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800"/>
              <a:buFont typeface="Roboto"/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improving the efficiency of the service control department</a:t>
            </a:r>
            <a:endParaRPr sz="15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6" name="Google Shape;246;p23"/>
          <p:cNvSpPr/>
          <p:nvPr/>
        </p:nvSpPr>
        <p:spPr>
          <a:xfrm>
            <a:off x="6211650" y="1211550"/>
            <a:ext cx="154200" cy="154200"/>
          </a:xfrm>
          <a:prstGeom prst="ellipse">
            <a:avLst/>
          </a:prstGeom>
          <a:solidFill>
            <a:srgbClr val="336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3"/>
          <p:cNvSpPr/>
          <p:nvPr/>
        </p:nvSpPr>
        <p:spPr>
          <a:xfrm>
            <a:off x="6211650" y="2107850"/>
            <a:ext cx="154200" cy="154200"/>
          </a:xfrm>
          <a:prstGeom prst="ellipse">
            <a:avLst/>
          </a:prstGeom>
          <a:solidFill>
            <a:srgbClr val="336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3"/>
          <p:cNvSpPr/>
          <p:nvPr/>
        </p:nvSpPr>
        <p:spPr>
          <a:xfrm>
            <a:off x="6211650" y="2931375"/>
            <a:ext cx="154200" cy="154200"/>
          </a:xfrm>
          <a:prstGeom prst="ellipse">
            <a:avLst/>
          </a:prstGeom>
          <a:solidFill>
            <a:srgbClr val="336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3"/>
          <p:cNvSpPr txBox="1"/>
          <p:nvPr>
            <p:ph type="title"/>
          </p:nvPr>
        </p:nvSpPr>
        <p:spPr>
          <a:xfrm>
            <a:off x="6449925" y="3621900"/>
            <a:ext cx="1672800" cy="5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36</a:t>
            </a: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b="1" sz="3020">
              <a:solidFill>
                <a:srgbClr val="EA51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6449925" y="4049700"/>
            <a:ext cx="2304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growth in the number of self-service connections</a:t>
            </a:r>
            <a:endParaRPr sz="18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51" name="Google Shape;251;p23"/>
          <p:cNvSpPr/>
          <p:nvPr/>
        </p:nvSpPr>
        <p:spPr>
          <a:xfrm>
            <a:off x="6211650" y="3895500"/>
            <a:ext cx="154200" cy="154200"/>
          </a:xfrm>
          <a:prstGeom prst="ellipse">
            <a:avLst/>
          </a:prstGeom>
          <a:solidFill>
            <a:srgbClr val="336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819300"/>
            <a:ext cx="306579" cy="3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3"/>
          <p:cNvSpPr txBox="1"/>
          <p:nvPr/>
        </p:nvSpPr>
        <p:spPr>
          <a:xfrm>
            <a:off x="618275" y="3815900"/>
            <a:ext cx="3517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Target Audience</a:t>
            </a:r>
            <a:endParaRPr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54" name="Google Shape;254;p23"/>
          <p:cNvSpPr txBox="1"/>
          <p:nvPr/>
        </p:nvSpPr>
        <p:spPr>
          <a:xfrm>
            <a:off x="618275" y="4062102"/>
            <a:ext cx="33378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Banks and insurance companies</a:t>
            </a:r>
            <a:endParaRPr sz="1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Telecom Retail </a:t>
            </a:r>
            <a:endParaRPr sz="1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Medical organizations </a:t>
            </a:r>
            <a:endParaRPr sz="1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Delivery services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55" name="Google Shape;2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/>
          <p:nvPr>
            <p:ph type="title"/>
          </p:nvPr>
        </p:nvSpPr>
        <p:spPr>
          <a:xfrm>
            <a:off x="311700" y="565850"/>
            <a:ext cx="3644400" cy="6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AI Architecture Components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1" name="Google Shape;261;p24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Google Shape;262;p24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3" name="Google Shape;263;p24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4" name="Google Shape;264;p24"/>
          <p:cNvSpPr/>
          <p:nvPr/>
        </p:nvSpPr>
        <p:spPr>
          <a:xfrm>
            <a:off x="313900" y="1160450"/>
            <a:ext cx="4392900" cy="3417900"/>
          </a:xfrm>
          <a:prstGeom prst="roundRect">
            <a:avLst>
              <a:gd fmla="val 7137" name="adj"/>
            </a:avLst>
          </a:prstGeom>
          <a:noFill/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4"/>
          <p:cNvSpPr txBox="1"/>
          <p:nvPr/>
        </p:nvSpPr>
        <p:spPr>
          <a:xfrm>
            <a:off x="369548" y="1236650"/>
            <a:ext cx="1059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Search</a:t>
            </a:r>
            <a:endParaRPr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266" name="Google Shape;266;p24"/>
          <p:cNvGrpSpPr/>
          <p:nvPr/>
        </p:nvGrpSpPr>
        <p:grpSpPr>
          <a:xfrm>
            <a:off x="369539" y="1471929"/>
            <a:ext cx="3763563" cy="484699"/>
            <a:chOff x="3513440" y="1729269"/>
            <a:chExt cx="3763563" cy="365700"/>
          </a:xfrm>
        </p:grpSpPr>
        <p:sp>
          <p:nvSpPr>
            <p:cNvPr id="267" name="Google Shape;267;p24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1.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8" name="Google Shape;268;p24"/>
            <p:cNvSpPr txBox="1"/>
            <p:nvPr/>
          </p:nvSpPr>
          <p:spPr>
            <a:xfrm>
              <a:off x="3737002" y="1729269"/>
              <a:ext cx="3540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Vector search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is a specially trained model that converts data into vectors for subsequent processing in a vector database.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269" name="Google Shape;2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24"/>
          <p:cNvGrpSpPr/>
          <p:nvPr/>
        </p:nvGrpSpPr>
        <p:grpSpPr>
          <a:xfrm>
            <a:off x="369539" y="1891949"/>
            <a:ext cx="3649563" cy="457710"/>
            <a:chOff x="3513440" y="1693175"/>
            <a:chExt cx="3649563" cy="365700"/>
          </a:xfrm>
        </p:grpSpPr>
        <p:sp>
          <p:nvSpPr>
            <p:cNvPr id="271" name="Google Shape;271;p24"/>
            <p:cNvSpPr txBox="1"/>
            <p:nvPr/>
          </p:nvSpPr>
          <p:spPr>
            <a:xfrm>
              <a:off x="3513440" y="1693181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2" name="Google Shape;272;p24"/>
            <p:cNvSpPr txBox="1"/>
            <p:nvPr/>
          </p:nvSpPr>
          <p:spPr>
            <a:xfrm>
              <a:off x="3737003" y="1693175"/>
              <a:ext cx="3426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Full-text algorithm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effectively handles basic links and precise queries.</a:t>
              </a:r>
              <a:endParaRPr sz="9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273" name="Google Shape;273;p24"/>
          <p:cNvGrpSpPr/>
          <p:nvPr/>
        </p:nvGrpSpPr>
        <p:grpSpPr>
          <a:xfrm>
            <a:off x="369539" y="2300729"/>
            <a:ext cx="3722163" cy="592288"/>
            <a:chOff x="3513440" y="1729269"/>
            <a:chExt cx="3722163" cy="365700"/>
          </a:xfrm>
        </p:grpSpPr>
        <p:sp>
          <p:nvSpPr>
            <p:cNvPr id="274" name="Google Shape;274;p24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5" name="Google Shape;275;p24"/>
            <p:cNvSpPr txBox="1"/>
            <p:nvPr/>
          </p:nvSpPr>
          <p:spPr>
            <a:xfrm>
              <a:off x="3737002" y="1729269"/>
              <a:ext cx="34986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Vector database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stores and processes vector data, housing an algorithm for comparing vectors to identify the most relevant candidates.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276" name="Google Shape;276;p24"/>
          <p:cNvGrpSpPr/>
          <p:nvPr/>
        </p:nvGrpSpPr>
        <p:grpSpPr>
          <a:xfrm>
            <a:off x="369539" y="2836212"/>
            <a:ext cx="3724863" cy="457710"/>
            <a:chOff x="3437240" y="1607505"/>
            <a:chExt cx="3724863" cy="365700"/>
          </a:xfrm>
        </p:grpSpPr>
        <p:sp>
          <p:nvSpPr>
            <p:cNvPr id="277" name="Google Shape;277;p24"/>
            <p:cNvSpPr txBox="1"/>
            <p:nvPr/>
          </p:nvSpPr>
          <p:spPr>
            <a:xfrm>
              <a:off x="3437240" y="1607511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8" name="Google Shape;278;p24"/>
            <p:cNvSpPr txBox="1"/>
            <p:nvPr/>
          </p:nvSpPr>
          <p:spPr>
            <a:xfrm>
              <a:off x="3660802" y="1607505"/>
              <a:ext cx="35013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MMR (Max Marginal Relevance)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is a mechanism that makes search results more diverse and complete.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279" name="Google Shape;279;p24"/>
          <p:cNvGrpSpPr/>
          <p:nvPr/>
        </p:nvGrpSpPr>
        <p:grpSpPr>
          <a:xfrm>
            <a:off x="369539" y="3237117"/>
            <a:ext cx="3724863" cy="457710"/>
            <a:chOff x="3437240" y="1607505"/>
            <a:chExt cx="3724863" cy="365700"/>
          </a:xfrm>
        </p:grpSpPr>
        <p:sp>
          <p:nvSpPr>
            <p:cNvPr id="280" name="Google Shape;280;p24"/>
            <p:cNvSpPr txBox="1"/>
            <p:nvPr/>
          </p:nvSpPr>
          <p:spPr>
            <a:xfrm>
              <a:off x="3437240" y="1607511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1" name="Google Shape;281;p24"/>
            <p:cNvSpPr txBox="1"/>
            <p:nvPr/>
          </p:nvSpPr>
          <p:spPr>
            <a:xfrm>
              <a:off x="3660802" y="1607505"/>
              <a:ext cx="35013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Reranker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is a specially trained model that ranks candidates, enabling the display of the most appropriate ones.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282" name="Google Shape;282;p24"/>
          <p:cNvGrpSpPr/>
          <p:nvPr/>
        </p:nvGrpSpPr>
        <p:grpSpPr>
          <a:xfrm>
            <a:off x="369539" y="3638023"/>
            <a:ext cx="3867961" cy="457711"/>
            <a:chOff x="3437240" y="1607511"/>
            <a:chExt cx="3867961" cy="365701"/>
          </a:xfrm>
        </p:grpSpPr>
        <p:sp>
          <p:nvSpPr>
            <p:cNvPr id="283" name="Google Shape;283;p24"/>
            <p:cNvSpPr txBox="1"/>
            <p:nvPr/>
          </p:nvSpPr>
          <p:spPr>
            <a:xfrm>
              <a:off x="3437240" y="1607511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4" name="Google Shape;284;p24"/>
            <p:cNvSpPr txBox="1"/>
            <p:nvPr/>
          </p:nvSpPr>
          <p:spPr>
            <a:xfrm>
              <a:off x="3660801" y="1607512"/>
              <a:ext cx="36444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NER (Named-entity recognition)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is a specially trained model that distinguishes search entities from large user queries.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285" name="Google Shape;285;p24"/>
          <p:cNvGrpSpPr/>
          <p:nvPr/>
        </p:nvGrpSpPr>
        <p:grpSpPr>
          <a:xfrm>
            <a:off x="369641" y="4038929"/>
            <a:ext cx="3823198" cy="378121"/>
            <a:chOff x="3437240" y="1607501"/>
            <a:chExt cx="3724862" cy="302110"/>
          </a:xfrm>
        </p:grpSpPr>
        <p:sp>
          <p:nvSpPr>
            <p:cNvPr id="286" name="Google Shape;286;p24"/>
            <p:cNvSpPr txBox="1"/>
            <p:nvPr/>
          </p:nvSpPr>
          <p:spPr>
            <a:xfrm>
              <a:off x="3437240" y="1607511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7" name="Google Shape;287;p24"/>
            <p:cNvSpPr txBox="1"/>
            <p:nvPr/>
          </p:nvSpPr>
          <p:spPr>
            <a:xfrm>
              <a:off x="3660801" y="1607501"/>
              <a:ext cx="35013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Hybrid search</a:t>
              </a:r>
              <a:r>
                <a:rPr lang="ru" sz="10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is a pipe that combines all these components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288" name="Google Shape;288;p24"/>
          <p:cNvSpPr/>
          <p:nvPr/>
        </p:nvSpPr>
        <p:spPr>
          <a:xfrm>
            <a:off x="4899300" y="1160450"/>
            <a:ext cx="3933000" cy="1878000"/>
          </a:xfrm>
          <a:prstGeom prst="roundRect">
            <a:avLst>
              <a:gd fmla="val 7137" name="adj"/>
            </a:avLst>
          </a:prstGeom>
          <a:noFill/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4"/>
          <p:cNvSpPr txBox="1"/>
          <p:nvPr/>
        </p:nvSpPr>
        <p:spPr>
          <a:xfrm>
            <a:off x="4954953" y="1236650"/>
            <a:ext cx="3064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LLM (Large Language Models)</a:t>
            </a:r>
            <a:endParaRPr sz="15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290" name="Google Shape;290;p24"/>
          <p:cNvGrpSpPr/>
          <p:nvPr/>
        </p:nvGrpSpPr>
        <p:grpSpPr>
          <a:xfrm>
            <a:off x="4954939" y="1471929"/>
            <a:ext cx="3763563" cy="484699"/>
            <a:chOff x="3513440" y="1729269"/>
            <a:chExt cx="3763563" cy="365700"/>
          </a:xfrm>
        </p:grpSpPr>
        <p:sp>
          <p:nvSpPr>
            <p:cNvPr id="291" name="Google Shape;291;p24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1.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2" name="Google Shape;292;p24"/>
            <p:cNvSpPr txBox="1"/>
            <p:nvPr/>
          </p:nvSpPr>
          <p:spPr>
            <a:xfrm>
              <a:off x="3737002" y="1729269"/>
              <a:ext cx="3540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 trained generation model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that produces excellent quality on a case-by-case basis.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93" name="Google Shape;293;p24"/>
          <p:cNvGrpSpPr/>
          <p:nvPr/>
        </p:nvGrpSpPr>
        <p:grpSpPr>
          <a:xfrm>
            <a:off x="4954939" y="1880202"/>
            <a:ext cx="3649563" cy="457710"/>
            <a:chOff x="3513440" y="1722977"/>
            <a:chExt cx="3649563" cy="365700"/>
          </a:xfrm>
        </p:grpSpPr>
        <p:sp>
          <p:nvSpPr>
            <p:cNvPr id="294" name="Google Shape;294;p24"/>
            <p:cNvSpPr txBox="1"/>
            <p:nvPr/>
          </p:nvSpPr>
          <p:spPr>
            <a:xfrm>
              <a:off x="3513440" y="1722983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2.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5" name="Google Shape;295;p24"/>
            <p:cNvSpPr txBox="1"/>
            <p:nvPr/>
          </p:nvSpPr>
          <p:spPr>
            <a:xfrm>
              <a:off x="3737003" y="1722977"/>
              <a:ext cx="3426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SFT (</a:t>
              </a:r>
              <a:r>
                <a:rPr lang="ru" sz="1000">
                  <a:solidFill>
                    <a:srgbClr val="333333"/>
                  </a:solidFill>
                  <a:highlight>
                    <a:schemeClr val="lt1"/>
                  </a:highlight>
                  <a:latin typeface="Roboto Medium"/>
                  <a:ea typeface="Roboto Medium"/>
                  <a:cs typeface="Roboto Medium"/>
                  <a:sym typeface="Roboto Medium"/>
                </a:rPr>
                <a:t>Supervised Fine-Tuning)</a:t>
              </a:r>
              <a:r>
                <a:rPr lang="ru" sz="10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- additional training of the language subdomain generation model</a:t>
              </a:r>
              <a:endPara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296" name="Google Shape;296;p24"/>
          <p:cNvGrpSpPr/>
          <p:nvPr/>
        </p:nvGrpSpPr>
        <p:grpSpPr>
          <a:xfrm>
            <a:off x="4954939" y="2300736"/>
            <a:ext cx="3722163" cy="592288"/>
            <a:chOff x="3513440" y="1729269"/>
            <a:chExt cx="3722163" cy="365700"/>
          </a:xfrm>
        </p:grpSpPr>
        <p:sp>
          <p:nvSpPr>
            <p:cNvPr id="297" name="Google Shape;297;p24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3.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8" name="Google Shape;298;p24"/>
            <p:cNvSpPr txBox="1"/>
            <p:nvPr/>
          </p:nvSpPr>
          <p:spPr>
            <a:xfrm>
              <a:off x="3737002" y="1729269"/>
              <a:ext cx="34986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DPO (Directed Preference Optimization)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- additional training of the model, incorporating user feedback to enhance quality.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>
            <a:off x="4899300" y="3169625"/>
            <a:ext cx="3933000" cy="1408800"/>
          </a:xfrm>
          <a:prstGeom prst="roundRect">
            <a:avLst>
              <a:gd fmla="val 7137" name="adj"/>
            </a:avLst>
          </a:prstGeom>
          <a:noFill/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4"/>
          <p:cNvSpPr txBox="1"/>
          <p:nvPr/>
        </p:nvSpPr>
        <p:spPr>
          <a:xfrm>
            <a:off x="4954953" y="3245825"/>
            <a:ext cx="3064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RAG (</a:t>
            </a:r>
            <a:r>
              <a:rPr lang="ru" sz="1200">
                <a:solidFill>
                  <a:srgbClr val="1D2F49"/>
                </a:solidFill>
                <a:highlight>
                  <a:schemeClr val="lt1"/>
                </a:highlight>
                <a:latin typeface="Roboto Medium"/>
                <a:ea typeface="Roboto Medium"/>
                <a:cs typeface="Roboto Medium"/>
                <a:sym typeface="Roboto Medium"/>
              </a:rPr>
              <a:t>Retrieval Augmented Generation)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301" name="Google Shape;301;p24"/>
          <p:cNvGrpSpPr/>
          <p:nvPr/>
        </p:nvGrpSpPr>
        <p:grpSpPr>
          <a:xfrm>
            <a:off x="4954939" y="3481104"/>
            <a:ext cx="3763563" cy="484699"/>
            <a:chOff x="3513440" y="1729269"/>
            <a:chExt cx="3763563" cy="365700"/>
          </a:xfrm>
        </p:grpSpPr>
        <p:sp>
          <p:nvSpPr>
            <p:cNvPr id="302" name="Google Shape;302;p24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1.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3" name="Google Shape;303;p24"/>
            <p:cNvSpPr txBox="1"/>
            <p:nvPr/>
          </p:nvSpPr>
          <p:spPr>
            <a:xfrm>
              <a:off x="3737002" y="1729269"/>
              <a:ext cx="3540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highlight>
                    <a:schemeClr val="lt1"/>
                  </a:highlight>
                  <a:latin typeface="Roboto Medium"/>
                  <a:ea typeface="Roboto Medium"/>
                  <a:cs typeface="Roboto Medium"/>
                  <a:sym typeface="Roboto Medium"/>
                </a:rPr>
                <a:t>Flexible RAG </a:t>
              </a:r>
              <a:r>
                <a:rPr lang="ru" sz="1000">
                  <a:solidFill>
                    <a:srgbClr val="1D2F49"/>
                  </a:solidFill>
                  <a:highlight>
                    <a:schemeClr val="lt1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enables to download different knowledge bases and sources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04" name="Google Shape;304;p24"/>
          <p:cNvGrpSpPr/>
          <p:nvPr/>
        </p:nvGrpSpPr>
        <p:grpSpPr>
          <a:xfrm>
            <a:off x="4954939" y="3901127"/>
            <a:ext cx="3649563" cy="457710"/>
            <a:chOff x="3513440" y="1722977"/>
            <a:chExt cx="3649563" cy="365700"/>
          </a:xfrm>
        </p:grpSpPr>
        <p:sp>
          <p:nvSpPr>
            <p:cNvPr id="305" name="Google Shape;305;p24"/>
            <p:cNvSpPr txBox="1"/>
            <p:nvPr/>
          </p:nvSpPr>
          <p:spPr>
            <a:xfrm>
              <a:off x="3513440" y="1722983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2.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6" name="Google Shape;306;p24"/>
            <p:cNvSpPr txBox="1"/>
            <p:nvPr/>
          </p:nvSpPr>
          <p:spPr>
            <a:xfrm>
              <a:off x="3737003" y="1722977"/>
              <a:ext cx="3426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highlight>
                    <a:schemeClr val="lt1"/>
                  </a:highlight>
                  <a:latin typeface="Roboto Medium"/>
                  <a:ea typeface="Roboto Medium"/>
                  <a:cs typeface="Roboto Medium"/>
                  <a:sym typeface="Roboto Medium"/>
                </a:rPr>
                <a:t>Branching</a:t>
              </a:r>
              <a:r>
                <a:rPr lang="ru" sz="1000">
                  <a:solidFill>
                    <a:srgbClr val="1D2F49"/>
                  </a:solidFill>
                  <a:highlight>
                    <a:schemeClr val="lt1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 based on a Customer Journey Map (CJM) for more precise answers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 txBox="1"/>
          <p:nvPr>
            <p:ph type="title"/>
          </p:nvPr>
        </p:nvSpPr>
        <p:spPr>
          <a:xfrm>
            <a:off x="311700" y="565850"/>
            <a:ext cx="3644400" cy="6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AI Architecture Components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2" name="Google Shape;3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684" y="2729664"/>
            <a:ext cx="7539615" cy="1726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25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4" name="Google Shape;314;p25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5" name="Google Shape;315;p25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6" name="Google Shape;316;p25"/>
          <p:cNvSpPr/>
          <p:nvPr/>
        </p:nvSpPr>
        <p:spPr>
          <a:xfrm>
            <a:off x="313900" y="1160450"/>
            <a:ext cx="4038000" cy="1839600"/>
          </a:xfrm>
          <a:prstGeom prst="roundRect">
            <a:avLst>
              <a:gd fmla="val 7137" name="adj"/>
            </a:avLst>
          </a:prstGeom>
          <a:solidFill>
            <a:schemeClr val="lt1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5"/>
          <p:cNvSpPr txBox="1"/>
          <p:nvPr/>
        </p:nvSpPr>
        <p:spPr>
          <a:xfrm>
            <a:off x="369539" y="1236650"/>
            <a:ext cx="2106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STT (speech to text)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318" name="Google Shape;318;p25"/>
          <p:cNvGrpSpPr/>
          <p:nvPr/>
        </p:nvGrpSpPr>
        <p:grpSpPr>
          <a:xfrm>
            <a:off x="369539" y="1471929"/>
            <a:ext cx="3763563" cy="484699"/>
            <a:chOff x="3513440" y="1729269"/>
            <a:chExt cx="3763563" cy="365700"/>
          </a:xfrm>
        </p:grpSpPr>
        <p:sp>
          <p:nvSpPr>
            <p:cNvPr id="319" name="Google Shape;319;p25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1.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0" name="Google Shape;320;p25"/>
            <p:cNvSpPr txBox="1"/>
            <p:nvPr/>
          </p:nvSpPr>
          <p:spPr>
            <a:xfrm>
              <a:off x="3737002" y="1729269"/>
              <a:ext cx="3540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 highly accurate speech recognition model trained on a large amount of data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pic>
        <p:nvPicPr>
          <p:cNvPr id="321" name="Google Shape;32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25"/>
          <p:cNvGrpSpPr/>
          <p:nvPr/>
        </p:nvGrpSpPr>
        <p:grpSpPr>
          <a:xfrm>
            <a:off x="369539" y="1857825"/>
            <a:ext cx="3649561" cy="378115"/>
            <a:chOff x="3513440" y="1665911"/>
            <a:chExt cx="3649561" cy="302105"/>
          </a:xfrm>
        </p:grpSpPr>
        <p:sp>
          <p:nvSpPr>
            <p:cNvPr id="323" name="Google Shape;323;p25"/>
            <p:cNvSpPr txBox="1"/>
            <p:nvPr/>
          </p:nvSpPr>
          <p:spPr>
            <a:xfrm>
              <a:off x="3513440" y="1665916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2.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4" name="Google Shape;324;p25"/>
            <p:cNvSpPr txBox="1"/>
            <p:nvPr/>
          </p:nvSpPr>
          <p:spPr>
            <a:xfrm>
              <a:off x="3737001" y="1665911"/>
              <a:ext cx="34260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Compatible with multiple languages and dialects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25" name="Google Shape;325;p25"/>
          <p:cNvGrpSpPr/>
          <p:nvPr/>
        </p:nvGrpSpPr>
        <p:grpSpPr>
          <a:xfrm>
            <a:off x="370889" y="2114376"/>
            <a:ext cx="3722161" cy="489294"/>
            <a:chOff x="3513440" y="1624519"/>
            <a:chExt cx="3722161" cy="302108"/>
          </a:xfrm>
        </p:grpSpPr>
        <p:sp>
          <p:nvSpPr>
            <p:cNvPr id="326" name="Google Shape;326;p25"/>
            <p:cNvSpPr txBox="1"/>
            <p:nvPr/>
          </p:nvSpPr>
          <p:spPr>
            <a:xfrm>
              <a:off x="3513440" y="1624527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3.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7" name="Google Shape;327;p25"/>
            <p:cNvSpPr txBox="1"/>
            <p:nvPr/>
          </p:nvSpPr>
          <p:spPr>
            <a:xfrm>
              <a:off x="3737001" y="1624519"/>
              <a:ext cx="349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Integration with a range of audio data sources such as microphones, telephone lines, and audio recordings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328" name="Google Shape;328;p25"/>
          <p:cNvGrpSpPr/>
          <p:nvPr/>
        </p:nvGrpSpPr>
        <p:grpSpPr>
          <a:xfrm>
            <a:off x="369539" y="2504225"/>
            <a:ext cx="3724861" cy="378128"/>
            <a:chOff x="3437240" y="1342255"/>
            <a:chExt cx="3724861" cy="302116"/>
          </a:xfrm>
        </p:grpSpPr>
        <p:sp>
          <p:nvSpPr>
            <p:cNvPr id="329" name="Google Shape;329;p25"/>
            <p:cNvSpPr txBox="1"/>
            <p:nvPr/>
          </p:nvSpPr>
          <p:spPr>
            <a:xfrm>
              <a:off x="3437240" y="1342270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4.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0" name="Google Shape;330;p25"/>
            <p:cNvSpPr txBox="1"/>
            <p:nvPr/>
          </p:nvSpPr>
          <p:spPr>
            <a:xfrm>
              <a:off x="3660801" y="1342255"/>
              <a:ext cx="35013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Capability to operate in real-time for voice input applications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331" name="Google Shape;331;p25"/>
          <p:cNvSpPr/>
          <p:nvPr/>
        </p:nvSpPr>
        <p:spPr>
          <a:xfrm>
            <a:off x="4792100" y="1160450"/>
            <a:ext cx="4038000" cy="1839600"/>
          </a:xfrm>
          <a:prstGeom prst="roundRect">
            <a:avLst>
              <a:gd fmla="val 7137" name="adj"/>
            </a:avLst>
          </a:prstGeom>
          <a:solidFill>
            <a:schemeClr val="lt1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5"/>
          <p:cNvSpPr txBox="1"/>
          <p:nvPr/>
        </p:nvSpPr>
        <p:spPr>
          <a:xfrm>
            <a:off x="4847739" y="1236650"/>
            <a:ext cx="2106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TTS</a:t>
            </a: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 (text )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333" name="Google Shape;333;p25"/>
          <p:cNvGrpSpPr/>
          <p:nvPr/>
        </p:nvGrpSpPr>
        <p:grpSpPr>
          <a:xfrm>
            <a:off x="4847739" y="1471929"/>
            <a:ext cx="3763563" cy="484699"/>
            <a:chOff x="3513440" y="1729269"/>
            <a:chExt cx="3763563" cy="365700"/>
          </a:xfrm>
        </p:grpSpPr>
        <p:sp>
          <p:nvSpPr>
            <p:cNvPr id="334" name="Google Shape;334;p25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1.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5" name="Google Shape;335;p25"/>
            <p:cNvSpPr txBox="1"/>
            <p:nvPr/>
          </p:nvSpPr>
          <p:spPr>
            <a:xfrm>
              <a:off x="3737002" y="1729269"/>
              <a:ext cx="3540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 modern speech synthesis model that delivers natural-sounding audio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36" name="Google Shape;336;p25"/>
          <p:cNvGrpSpPr/>
          <p:nvPr/>
        </p:nvGrpSpPr>
        <p:grpSpPr>
          <a:xfrm>
            <a:off x="4847739" y="1857825"/>
            <a:ext cx="3649561" cy="378115"/>
            <a:chOff x="3513440" y="1665911"/>
            <a:chExt cx="3649561" cy="302105"/>
          </a:xfrm>
        </p:grpSpPr>
        <p:sp>
          <p:nvSpPr>
            <p:cNvPr id="337" name="Google Shape;337;p25"/>
            <p:cNvSpPr txBox="1"/>
            <p:nvPr/>
          </p:nvSpPr>
          <p:spPr>
            <a:xfrm>
              <a:off x="3513440" y="1665916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2.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8" name="Google Shape;338;p25"/>
            <p:cNvSpPr txBox="1"/>
            <p:nvPr/>
          </p:nvSpPr>
          <p:spPr>
            <a:xfrm>
              <a:off x="3737001" y="1665911"/>
              <a:ext cx="34260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Compatible with multiple languages and dialects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39" name="Google Shape;339;p25"/>
          <p:cNvGrpSpPr/>
          <p:nvPr/>
        </p:nvGrpSpPr>
        <p:grpSpPr>
          <a:xfrm>
            <a:off x="4849089" y="2114376"/>
            <a:ext cx="3722161" cy="489294"/>
            <a:chOff x="3513440" y="1624519"/>
            <a:chExt cx="3722161" cy="302108"/>
          </a:xfrm>
        </p:grpSpPr>
        <p:sp>
          <p:nvSpPr>
            <p:cNvPr id="340" name="Google Shape;340;p25"/>
            <p:cNvSpPr txBox="1"/>
            <p:nvPr/>
          </p:nvSpPr>
          <p:spPr>
            <a:xfrm>
              <a:off x="3513440" y="1624527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3.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1" name="Google Shape;341;p25"/>
            <p:cNvSpPr txBox="1"/>
            <p:nvPr/>
          </p:nvSpPr>
          <p:spPr>
            <a:xfrm>
              <a:off x="3737001" y="1624519"/>
              <a:ext cx="349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Customizable voice settings based on user preferences (with multiple options to choose from)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"/>
          <p:cNvSpPr txBox="1"/>
          <p:nvPr>
            <p:ph type="title"/>
          </p:nvPr>
        </p:nvSpPr>
        <p:spPr>
          <a:xfrm>
            <a:off x="311700" y="565850"/>
            <a:ext cx="5813100" cy="6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AI voice assistant (chatbot+SET+TTS)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7" name="Google Shape;347;p26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8" name="Google Shape;348;p26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13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9" name="Google Shape;349;p26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50" name="Google Shape;350;p26"/>
          <p:cNvGrpSpPr/>
          <p:nvPr/>
        </p:nvGrpSpPr>
        <p:grpSpPr>
          <a:xfrm>
            <a:off x="311700" y="1215350"/>
            <a:ext cx="3517200" cy="655200"/>
            <a:chOff x="311700" y="1062950"/>
            <a:chExt cx="3517200" cy="655200"/>
          </a:xfrm>
        </p:grpSpPr>
        <p:sp>
          <p:nvSpPr>
            <p:cNvPr id="351" name="Google Shape;351;p26"/>
            <p:cNvSpPr txBox="1"/>
            <p:nvPr/>
          </p:nvSpPr>
          <p:spPr>
            <a:xfrm>
              <a:off x="311700" y="10629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AI voice assistant</a:t>
              </a: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—</a:t>
              </a:r>
              <a:endParaRPr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52" name="Google Shape;352;p26"/>
            <p:cNvSpPr txBox="1"/>
            <p:nvPr/>
          </p:nvSpPr>
          <p:spPr>
            <a:xfrm>
              <a:off x="311700" y="1352450"/>
              <a:ext cx="292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voice-operated audio interface.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353" name="Google Shape;3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127" y="683388"/>
            <a:ext cx="2582174" cy="411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26"/>
          <p:cNvGrpSpPr/>
          <p:nvPr/>
        </p:nvGrpSpPr>
        <p:grpSpPr>
          <a:xfrm>
            <a:off x="311700" y="1913350"/>
            <a:ext cx="3517200" cy="655200"/>
            <a:chOff x="311700" y="1062950"/>
            <a:chExt cx="3517200" cy="655200"/>
          </a:xfrm>
        </p:grpSpPr>
        <p:sp>
          <p:nvSpPr>
            <p:cNvPr id="356" name="Google Shape;356;p26"/>
            <p:cNvSpPr txBox="1"/>
            <p:nvPr/>
          </p:nvSpPr>
          <p:spPr>
            <a:xfrm>
              <a:off x="311700" y="10629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STT &amp; TTS*</a:t>
              </a: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—</a:t>
              </a:r>
              <a:endParaRPr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57" name="Google Shape;357;p26"/>
            <p:cNvSpPr txBox="1"/>
            <p:nvPr/>
          </p:nvSpPr>
          <p:spPr>
            <a:xfrm>
              <a:off x="311700" y="1352450"/>
              <a:ext cx="292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 set of software solutions aimed at speech generation and recognition 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358" name="Google Shape;358;p26"/>
          <p:cNvSpPr/>
          <p:nvPr/>
        </p:nvSpPr>
        <p:spPr>
          <a:xfrm>
            <a:off x="311700" y="2899675"/>
            <a:ext cx="26622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800"/>
              <a:buFont typeface="Roboto Light"/>
              <a:buNone/>
            </a:pPr>
            <a:r>
              <a:rPr i="1" lang="ru" sz="800">
                <a:solidFill>
                  <a:srgbClr val="C1C2CF"/>
                </a:solidFill>
                <a:latin typeface="Roboto Light"/>
                <a:ea typeface="Roboto Light"/>
                <a:cs typeface="Roboto Light"/>
                <a:sym typeface="Roboto Light"/>
              </a:rPr>
              <a:t>* </a:t>
            </a:r>
            <a:r>
              <a:rPr i="1" lang="ru" sz="1000">
                <a:solidFill>
                  <a:srgbClr val="C1C2CF"/>
                </a:solidFill>
                <a:latin typeface="Roboto Light"/>
                <a:ea typeface="Roboto Light"/>
                <a:cs typeface="Roboto Light"/>
                <a:sym typeface="Roboto Light"/>
              </a:rPr>
              <a:t>STT - speech to text - speech recognition</a:t>
            </a:r>
            <a:endParaRPr i="1" sz="1000">
              <a:solidFill>
                <a:srgbClr val="C1C2C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000">
                <a:solidFill>
                  <a:srgbClr val="C1C2CF"/>
                </a:solidFill>
                <a:latin typeface="Roboto Light"/>
                <a:ea typeface="Roboto Light"/>
                <a:cs typeface="Roboto Light"/>
                <a:sym typeface="Roboto Light"/>
              </a:rPr>
              <a:t>TTS - text to speech - speech synthesis</a:t>
            </a:r>
            <a:endParaRPr i="1" sz="800">
              <a:solidFill>
                <a:srgbClr val="C1C2C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9" name="Google Shape;359;p26"/>
          <p:cNvSpPr/>
          <p:nvPr/>
        </p:nvSpPr>
        <p:spPr>
          <a:xfrm>
            <a:off x="4567050" y="1247150"/>
            <a:ext cx="2565600" cy="2398800"/>
          </a:xfrm>
          <a:prstGeom prst="roundRect">
            <a:avLst>
              <a:gd fmla="val 7137" name="adj"/>
            </a:avLst>
          </a:prstGeom>
          <a:solidFill>
            <a:schemeClr val="lt1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6"/>
          <p:cNvSpPr txBox="1"/>
          <p:nvPr/>
        </p:nvSpPr>
        <p:spPr>
          <a:xfrm>
            <a:off x="4619790" y="1421350"/>
            <a:ext cx="2157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Business effect: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361" name="Google Shape;361;p26"/>
          <p:cNvGrpSpPr/>
          <p:nvPr/>
        </p:nvGrpSpPr>
        <p:grpSpPr>
          <a:xfrm>
            <a:off x="4619790" y="2199825"/>
            <a:ext cx="2250300" cy="643125"/>
            <a:chOff x="6313140" y="1483375"/>
            <a:chExt cx="2250300" cy="643125"/>
          </a:xfrm>
        </p:grpSpPr>
        <p:sp>
          <p:nvSpPr>
            <p:cNvPr id="362" name="Google Shape;362;p26"/>
            <p:cNvSpPr txBox="1"/>
            <p:nvPr/>
          </p:nvSpPr>
          <p:spPr>
            <a:xfrm>
              <a:off x="6313150" y="1719400"/>
              <a:ext cx="1594500" cy="40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of requests are processed automatically</a:t>
              </a:r>
              <a:endParaRPr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63" name="Google Shape;363;p26"/>
            <p:cNvSpPr txBox="1"/>
            <p:nvPr/>
          </p:nvSpPr>
          <p:spPr>
            <a:xfrm>
              <a:off x="6313140" y="1483375"/>
              <a:ext cx="2250300" cy="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&gt;80%</a:t>
              </a:r>
              <a:endParaRPr b="1" sz="160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64" name="Google Shape;364;p26"/>
          <p:cNvSpPr txBox="1"/>
          <p:nvPr/>
        </p:nvSpPr>
        <p:spPr>
          <a:xfrm>
            <a:off x="4619790" y="1647900"/>
            <a:ext cx="22503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reducing  the burden on the Contact Center</a:t>
            </a:r>
            <a:endParaRPr sz="12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65" name="Google Shape;36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9975" y="3017950"/>
            <a:ext cx="49530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525" y="706151"/>
            <a:ext cx="2509774" cy="394952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7"/>
          <p:cNvSpPr txBox="1"/>
          <p:nvPr>
            <p:ph type="title"/>
          </p:nvPr>
        </p:nvSpPr>
        <p:spPr>
          <a:xfrm>
            <a:off x="311700" y="565850"/>
            <a:ext cx="5813100" cy="6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900"/>
              <a:buFont typeface="Roboto"/>
              <a:buNone/>
            </a:pPr>
            <a:r>
              <a:rPr b="1" lang="ru" sz="2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Classifier of customer inquiries</a:t>
            </a:r>
            <a:endParaRPr b="1" sz="21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2" name="Google Shape;372;p27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3" name="Google Shape;373;p27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14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4" name="Google Shape;374;p27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75" name="Google Shape;375;p27"/>
          <p:cNvGrpSpPr/>
          <p:nvPr/>
        </p:nvGrpSpPr>
        <p:grpSpPr>
          <a:xfrm>
            <a:off x="311700" y="1215350"/>
            <a:ext cx="2925000" cy="1249500"/>
            <a:chOff x="311700" y="1062950"/>
            <a:chExt cx="2925000" cy="1249500"/>
          </a:xfrm>
        </p:grpSpPr>
        <p:sp>
          <p:nvSpPr>
            <p:cNvPr id="376" name="Google Shape;376;p27"/>
            <p:cNvSpPr txBox="1"/>
            <p:nvPr/>
          </p:nvSpPr>
          <p:spPr>
            <a:xfrm>
              <a:off x="311700" y="1062950"/>
              <a:ext cx="2509800" cy="4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AI analysis of customer inquiries in the contact center —</a:t>
              </a:r>
              <a:endParaRPr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77" name="Google Shape;377;p27"/>
            <p:cNvSpPr txBox="1"/>
            <p:nvPr/>
          </p:nvSpPr>
          <p:spPr>
            <a:xfrm>
              <a:off x="311700" y="1504850"/>
              <a:ext cx="2925000" cy="8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</a:t>
              </a: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utomated analysis of customer inquiries in the contact center and chatbot for identifying user content, such as the purpose of the call (service request/correction, recommendations)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378" name="Google Shape;37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27"/>
          <p:cNvGrpSpPr/>
          <p:nvPr/>
        </p:nvGrpSpPr>
        <p:grpSpPr>
          <a:xfrm>
            <a:off x="311700" y="2446750"/>
            <a:ext cx="3517200" cy="933900"/>
            <a:chOff x="311700" y="1062950"/>
            <a:chExt cx="3517200" cy="933900"/>
          </a:xfrm>
        </p:grpSpPr>
        <p:sp>
          <p:nvSpPr>
            <p:cNvPr id="380" name="Google Shape;380;p27"/>
            <p:cNvSpPr txBox="1"/>
            <p:nvPr/>
          </p:nvSpPr>
          <p:spPr>
            <a:xfrm>
              <a:off x="311700" y="10629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1000"/>
                <a:buFont typeface="Roboto Medium"/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Business Objective:</a:t>
              </a:r>
              <a:endParaRPr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81" name="Google Shape;381;p27"/>
            <p:cNvSpPr txBox="1"/>
            <p:nvPr/>
          </p:nvSpPr>
          <p:spPr>
            <a:xfrm>
              <a:off x="311700" y="1352450"/>
              <a:ext cx="2925000" cy="6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Marking customer inquiries for efficient handling by either an operator or an AI assistant and prompt replies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382" name="Google Shape;382;p27"/>
          <p:cNvSpPr/>
          <p:nvPr/>
        </p:nvSpPr>
        <p:spPr>
          <a:xfrm>
            <a:off x="4567050" y="1247150"/>
            <a:ext cx="2565600" cy="2186100"/>
          </a:xfrm>
          <a:prstGeom prst="roundRect">
            <a:avLst>
              <a:gd fmla="val 7137" name="adj"/>
            </a:avLst>
          </a:prstGeom>
          <a:solidFill>
            <a:schemeClr val="lt1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7"/>
          <p:cNvSpPr txBox="1"/>
          <p:nvPr/>
        </p:nvSpPr>
        <p:spPr>
          <a:xfrm>
            <a:off x="4619790" y="1421350"/>
            <a:ext cx="2157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Business effect: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384" name="Google Shape;384;p27"/>
          <p:cNvGrpSpPr/>
          <p:nvPr/>
        </p:nvGrpSpPr>
        <p:grpSpPr>
          <a:xfrm>
            <a:off x="4619790" y="2047425"/>
            <a:ext cx="2250300" cy="643125"/>
            <a:chOff x="6313140" y="1483375"/>
            <a:chExt cx="2250300" cy="643125"/>
          </a:xfrm>
        </p:grpSpPr>
        <p:sp>
          <p:nvSpPr>
            <p:cNvPr id="385" name="Google Shape;385;p27"/>
            <p:cNvSpPr txBox="1"/>
            <p:nvPr/>
          </p:nvSpPr>
          <p:spPr>
            <a:xfrm>
              <a:off x="6313150" y="1719400"/>
              <a:ext cx="1594500" cy="40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customer satisfaction growth</a:t>
              </a:r>
              <a:endParaRPr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86" name="Google Shape;386;p27"/>
            <p:cNvSpPr txBox="1"/>
            <p:nvPr/>
          </p:nvSpPr>
          <p:spPr>
            <a:xfrm>
              <a:off x="6313140" y="1483375"/>
              <a:ext cx="2250300" cy="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20</a:t>
              </a:r>
              <a:r>
                <a:rPr b="1" lang="ru" sz="16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%</a:t>
              </a:r>
              <a:endParaRPr b="1" sz="160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87" name="Google Shape;387;p27"/>
          <p:cNvSpPr txBox="1"/>
          <p:nvPr/>
        </p:nvSpPr>
        <p:spPr>
          <a:xfrm>
            <a:off x="4619790" y="1647900"/>
            <a:ext cx="22503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e</a:t>
            </a:r>
            <a:r>
              <a:rPr lang="ru" sz="12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nhancing service quality</a:t>
            </a:r>
            <a:endParaRPr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88" name="Google Shape;38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9975" y="2789350"/>
            <a:ext cx="49530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8"/>
          <p:cNvSpPr txBox="1"/>
          <p:nvPr>
            <p:ph type="title"/>
          </p:nvPr>
        </p:nvSpPr>
        <p:spPr>
          <a:xfrm>
            <a:off x="311700" y="565850"/>
            <a:ext cx="8520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Corporate Data LakeHouse/ Data Warehouse (DWH)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4" name="Google Shape;394;p28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5" name="Google Shape;395;p28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15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6" name="Google Shape;396;p28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97" name="Google Shape;397;p28"/>
          <p:cNvGrpSpPr/>
          <p:nvPr/>
        </p:nvGrpSpPr>
        <p:grpSpPr>
          <a:xfrm>
            <a:off x="311700" y="1062950"/>
            <a:ext cx="3517200" cy="1334700"/>
            <a:chOff x="311700" y="1062950"/>
            <a:chExt cx="3517200" cy="1334700"/>
          </a:xfrm>
        </p:grpSpPr>
        <p:sp>
          <p:nvSpPr>
            <p:cNvPr id="398" name="Google Shape;398;p28"/>
            <p:cNvSpPr txBox="1"/>
            <p:nvPr/>
          </p:nvSpPr>
          <p:spPr>
            <a:xfrm>
              <a:off x="311700" y="10629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Data Lakehouse/ Data Warehouse:</a:t>
              </a:r>
              <a:endParaRPr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99" name="Google Shape;399;p28"/>
            <p:cNvSpPr txBox="1"/>
            <p:nvPr/>
          </p:nvSpPr>
          <p:spPr>
            <a:xfrm>
              <a:off x="311700" y="1352450"/>
              <a:ext cx="2925000" cy="104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This repository encompasses all data gathered from diverse company information systems, utilized for generating reports, developing machine learning models, and for in-depth analysis of historical data.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400" name="Google Shape;400;p28"/>
          <p:cNvGrpSpPr/>
          <p:nvPr/>
        </p:nvGrpSpPr>
        <p:grpSpPr>
          <a:xfrm>
            <a:off x="311700" y="2462275"/>
            <a:ext cx="3517200" cy="1410600"/>
            <a:chOff x="311700" y="377150"/>
            <a:chExt cx="3517200" cy="1410600"/>
          </a:xfrm>
        </p:grpSpPr>
        <p:sp>
          <p:nvSpPr>
            <p:cNvPr id="401" name="Google Shape;401;p28"/>
            <p:cNvSpPr txBox="1"/>
            <p:nvPr/>
          </p:nvSpPr>
          <p:spPr>
            <a:xfrm>
              <a:off x="311700" y="3771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1000"/>
                <a:buFont typeface="Roboto Medium"/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Business objective:</a:t>
              </a:r>
              <a:endParaRPr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02" name="Google Shape;402;p28"/>
            <p:cNvSpPr txBox="1"/>
            <p:nvPr/>
          </p:nvSpPr>
          <p:spPr>
            <a:xfrm>
              <a:off x="311700" y="666650"/>
              <a:ext cx="2925000" cy="11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2100" lvl="0" marL="45720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1000"/>
                <a:buFont typeface="Roboto Light"/>
                <a:buChar char="●"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Business Intelligence systems — analysis and visualization in BI; 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-292100" lvl="0" marL="45720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1000"/>
                <a:buFont typeface="Roboto Light"/>
                <a:buChar char="●"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Data Mining — find hidden patterns and predict events; 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-292100" lvl="0" marL="45720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1000"/>
                <a:buFont typeface="Roboto Light"/>
                <a:buChar char="●"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Assistance for AI models.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403" name="Google Shape;403;p28"/>
          <p:cNvSpPr/>
          <p:nvPr/>
        </p:nvSpPr>
        <p:spPr>
          <a:xfrm>
            <a:off x="3457800" y="1417975"/>
            <a:ext cx="2705700" cy="3062100"/>
          </a:xfrm>
          <a:prstGeom prst="roundRect">
            <a:avLst>
              <a:gd fmla="val 7137" name="adj"/>
            </a:avLst>
          </a:prstGeom>
          <a:noFill/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8"/>
          <p:cNvSpPr txBox="1"/>
          <p:nvPr/>
        </p:nvSpPr>
        <p:spPr>
          <a:xfrm>
            <a:off x="3527815" y="1515975"/>
            <a:ext cx="2157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Key advantages: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405" name="Google Shape;405;p28"/>
          <p:cNvGrpSpPr/>
          <p:nvPr/>
        </p:nvGrpSpPr>
        <p:grpSpPr>
          <a:xfrm>
            <a:off x="3527815" y="1881675"/>
            <a:ext cx="2565660" cy="447900"/>
            <a:chOff x="3513440" y="1729275"/>
            <a:chExt cx="2565660" cy="447900"/>
          </a:xfrm>
        </p:grpSpPr>
        <p:sp>
          <p:nvSpPr>
            <p:cNvPr id="406" name="Google Shape;406;p28"/>
            <p:cNvSpPr txBox="1"/>
            <p:nvPr/>
          </p:nvSpPr>
          <p:spPr>
            <a:xfrm>
              <a:off x="3513440" y="1729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1.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7" name="Google Shape;407;p28"/>
            <p:cNvSpPr txBox="1"/>
            <p:nvPr/>
          </p:nvSpPr>
          <p:spPr>
            <a:xfrm>
              <a:off x="3737000" y="1729275"/>
              <a:ext cx="2342100" cy="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Saves time — quick search for insights, decision-making</a:t>
              </a:r>
              <a:endParaRPr sz="11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408" name="Google Shape;408;p28"/>
          <p:cNvGrpSpPr/>
          <p:nvPr/>
        </p:nvGrpSpPr>
        <p:grpSpPr>
          <a:xfrm>
            <a:off x="3527815" y="2295650"/>
            <a:ext cx="2473860" cy="302074"/>
            <a:chOff x="3513440" y="2637625"/>
            <a:chExt cx="2473860" cy="580800"/>
          </a:xfrm>
        </p:grpSpPr>
        <p:sp>
          <p:nvSpPr>
            <p:cNvPr id="409" name="Google Shape;409;p28"/>
            <p:cNvSpPr txBox="1"/>
            <p:nvPr/>
          </p:nvSpPr>
          <p:spPr>
            <a:xfrm>
              <a:off x="3513440" y="263762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2.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0" name="Google Shape;410;p28"/>
            <p:cNvSpPr txBox="1"/>
            <p:nvPr/>
          </p:nvSpPr>
          <p:spPr>
            <a:xfrm>
              <a:off x="3737000" y="2637625"/>
              <a:ext cx="2250300" cy="5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Improves data quality</a:t>
              </a:r>
              <a:endParaRPr sz="11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411" name="Google Shape;411;p28"/>
          <p:cNvGrpSpPr/>
          <p:nvPr/>
        </p:nvGrpSpPr>
        <p:grpSpPr>
          <a:xfrm>
            <a:off x="3527815" y="2563800"/>
            <a:ext cx="2473860" cy="302100"/>
            <a:chOff x="3513440" y="3218275"/>
            <a:chExt cx="2473860" cy="302100"/>
          </a:xfrm>
        </p:grpSpPr>
        <p:sp>
          <p:nvSpPr>
            <p:cNvPr id="412" name="Google Shape;412;p28"/>
            <p:cNvSpPr txBox="1"/>
            <p:nvPr/>
          </p:nvSpPr>
          <p:spPr>
            <a:xfrm>
              <a:off x="3513440" y="3218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3.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3" name="Google Shape;413;p28"/>
            <p:cNvSpPr txBox="1"/>
            <p:nvPr/>
          </p:nvSpPr>
          <p:spPr>
            <a:xfrm>
              <a:off x="3737000" y="3218275"/>
              <a:ext cx="22503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Improves business intelligence</a:t>
              </a:r>
              <a:endParaRPr sz="11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414" name="Google Shape;414;p28"/>
          <p:cNvSpPr/>
          <p:nvPr/>
        </p:nvSpPr>
        <p:spPr>
          <a:xfrm>
            <a:off x="6260400" y="1417975"/>
            <a:ext cx="2565600" cy="3062100"/>
          </a:xfrm>
          <a:prstGeom prst="roundRect">
            <a:avLst>
              <a:gd fmla="val 7137" name="adj"/>
            </a:avLst>
          </a:prstGeom>
          <a:noFill/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8"/>
          <p:cNvSpPr txBox="1"/>
          <p:nvPr/>
        </p:nvSpPr>
        <p:spPr>
          <a:xfrm>
            <a:off x="6313140" y="1515975"/>
            <a:ext cx="2157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Business effect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416" name="Google Shape;416;p28"/>
          <p:cNvGrpSpPr/>
          <p:nvPr/>
        </p:nvGrpSpPr>
        <p:grpSpPr>
          <a:xfrm>
            <a:off x="6313140" y="1881675"/>
            <a:ext cx="2250310" cy="659200"/>
            <a:chOff x="6313140" y="1653075"/>
            <a:chExt cx="2250310" cy="659200"/>
          </a:xfrm>
        </p:grpSpPr>
        <p:sp>
          <p:nvSpPr>
            <p:cNvPr id="417" name="Google Shape;417;p28"/>
            <p:cNvSpPr txBox="1"/>
            <p:nvPr/>
          </p:nvSpPr>
          <p:spPr>
            <a:xfrm>
              <a:off x="6313150" y="1653075"/>
              <a:ext cx="2250300" cy="3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63636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5-year ROI 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8" name="Google Shape;418;p28"/>
            <p:cNvSpPr txBox="1"/>
            <p:nvPr/>
          </p:nvSpPr>
          <p:spPr>
            <a:xfrm>
              <a:off x="6313140" y="1864375"/>
              <a:ext cx="2250300" cy="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112%</a:t>
              </a:r>
              <a:endParaRPr b="1" sz="160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9" name="Google Shape;419;p28"/>
          <p:cNvGrpSpPr/>
          <p:nvPr/>
        </p:nvGrpSpPr>
        <p:grpSpPr>
          <a:xfrm>
            <a:off x="6313140" y="2504525"/>
            <a:ext cx="2250310" cy="659200"/>
            <a:chOff x="6313140" y="2428325"/>
            <a:chExt cx="2250310" cy="659200"/>
          </a:xfrm>
        </p:grpSpPr>
        <p:sp>
          <p:nvSpPr>
            <p:cNvPr id="420" name="Google Shape;420;p28"/>
            <p:cNvSpPr txBox="1"/>
            <p:nvPr/>
          </p:nvSpPr>
          <p:spPr>
            <a:xfrm>
              <a:off x="6313150" y="2428325"/>
              <a:ext cx="2250300" cy="3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6363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Average payback period: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21" name="Google Shape;421;p28"/>
            <p:cNvSpPr txBox="1"/>
            <p:nvPr/>
          </p:nvSpPr>
          <p:spPr>
            <a:xfrm>
              <a:off x="6313140" y="2639625"/>
              <a:ext cx="2250300" cy="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1,6 years</a:t>
              </a:r>
              <a:endParaRPr b="1" sz="160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22" name="Google Shape;4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4550" y="3766462"/>
            <a:ext cx="580800" cy="5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28"/>
          <p:cNvGrpSpPr/>
          <p:nvPr/>
        </p:nvGrpSpPr>
        <p:grpSpPr>
          <a:xfrm>
            <a:off x="3527815" y="2831975"/>
            <a:ext cx="2473860" cy="302100"/>
            <a:chOff x="3513440" y="3218275"/>
            <a:chExt cx="2473860" cy="302100"/>
          </a:xfrm>
        </p:grpSpPr>
        <p:sp>
          <p:nvSpPr>
            <p:cNvPr id="425" name="Google Shape;425;p28"/>
            <p:cNvSpPr txBox="1"/>
            <p:nvPr/>
          </p:nvSpPr>
          <p:spPr>
            <a:xfrm>
              <a:off x="3513440" y="3218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4.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6" name="Google Shape;426;p28"/>
            <p:cNvSpPr txBox="1"/>
            <p:nvPr/>
          </p:nvSpPr>
          <p:spPr>
            <a:xfrm>
              <a:off x="3737000" y="3218275"/>
              <a:ext cx="22503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Ensures data consistency</a:t>
              </a:r>
              <a:endParaRPr sz="12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427" name="Google Shape;427;p28"/>
          <p:cNvGrpSpPr/>
          <p:nvPr/>
        </p:nvGrpSpPr>
        <p:grpSpPr>
          <a:xfrm>
            <a:off x="3527815" y="3100151"/>
            <a:ext cx="2565660" cy="302100"/>
            <a:chOff x="3513440" y="3218275"/>
            <a:chExt cx="2565660" cy="302100"/>
          </a:xfrm>
        </p:grpSpPr>
        <p:sp>
          <p:nvSpPr>
            <p:cNvPr id="428" name="Google Shape;428;p28"/>
            <p:cNvSpPr txBox="1"/>
            <p:nvPr/>
          </p:nvSpPr>
          <p:spPr>
            <a:xfrm>
              <a:off x="3513440" y="3218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5.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9" name="Google Shape;429;p28"/>
            <p:cNvSpPr txBox="1"/>
            <p:nvPr/>
          </p:nvSpPr>
          <p:spPr>
            <a:xfrm>
              <a:off x="3737000" y="3218275"/>
              <a:ext cx="23421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Increases Return on investment (ROI)</a:t>
              </a:r>
              <a:endParaRPr sz="13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430" name="Google Shape;430;p28"/>
          <p:cNvGrpSpPr/>
          <p:nvPr/>
        </p:nvGrpSpPr>
        <p:grpSpPr>
          <a:xfrm>
            <a:off x="3527815" y="3368326"/>
            <a:ext cx="2565660" cy="302100"/>
            <a:chOff x="3513440" y="3218275"/>
            <a:chExt cx="2565660" cy="302100"/>
          </a:xfrm>
        </p:grpSpPr>
        <p:sp>
          <p:nvSpPr>
            <p:cNvPr id="431" name="Google Shape;431;p28"/>
            <p:cNvSpPr txBox="1"/>
            <p:nvPr/>
          </p:nvSpPr>
          <p:spPr>
            <a:xfrm>
              <a:off x="3513440" y="3218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6.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2" name="Google Shape;432;p28"/>
            <p:cNvSpPr txBox="1"/>
            <p:nvPr/>
          </p:nvSpPr>
          <p:spPr>
            <a:xfrm>
              <a:off x="3737000" y="3218275"/>
              <a:ext cx="23421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Stores historical data</a:t>
              </a:r>
              <a:endParaRPr sz="11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433" name="Google Shape;433;p28"/>
          <p:cNvGrpSpPr/>
          <p:nvPr/>
        </p:nvGrpSpPr>
        <p:grpSpPr>
          <a:xfrm>
            <a:off x="3527839" y="3636502"/>
            <a:ext cx="2565660" cy="418016"/>
            <a:chOff x="3513440" y="3218275"/>
            <a:chExt cx="2565660" cy="302100"/>
          </a:xfrm>
        </p:grpSpPr>
        <p:sp>
          <p:nvSpPr>
            <p:cNvPr id="434" name="Google Shape;434;p28"/>
            <p:cNvSpPr txBox="1"/>
            <p:nvPr/>
          </p:nvSpPr>
          <p:spPr>
            <a:xfrm>
              <a:off x="3513440" y="3218275"/>
              <a:ext cx="3135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rgbClr val="EA512F"/>
                  </a:solidFill>
                  <a:latin typeface="Roboto"/>
                  <a:ea typeface="Roboto"/>
                  <a:cs typeface="Roboto"/>
                  <a:sym typeface="Roboto"/>
                </a:rPr>
                <a:t>7.</a:t>
              </a:r>
              <a:r>
                <a:rPr b="1" lang="ru" sz="1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5" name="Google Shape;435;p28"/>
            <p:cNvSpPr txBox="1"/>
            <p:nvPr/>
          </p:nvSpPr>
          <p:spPr>
            <a:xfrm>
              <a:off x="3737000" y="3218275"/>
              <a:ext cx="2342100" cy="3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Guarantees the security of personal data processing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436" name="Google Shape;436;p28"/>
          <p:cNvSpPr/>
          <p:nvPr/>
        </p:nvSpPr>
        <p:spPr>
          <a:xfrm>
            <a:off x="6313150" y="3240200"/>
            <a:ext cx="22503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800"/>
              <a:buFont typeface="Roboto Light"/>
              <a:buNone/>
            </a:pPr>
            <a:r>
              <a:rPr i="1" lang="ru" sz="800">
                <a:solidFill>
                  <a:srgbClr val="C1C2CF"/>
                </a:solidFill>
                <a:latin typeface="Roboto Light"/>
                <a:ea typeface="Roboto Light"/>
                <a:cs typeface="Roboto Light"/>
                <a:sym typeface="Roboto Light"/>
              </a:rPr>
              <a:t>*According to International Data Corporation (IDC)</a:t>
            </a:r>
            <a:endParaRPr i="1" sz="800">
              <a:solidFill>
                <a:srgbClr val="C1C2C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"/>
          <p:cNvSpPr txBox="1"/>
          <p:nvPr>
            <p:ph type="title"/>
          </p:nvPr>
        </p:nvSpPr>
        <p:spPr>
          <a:xfrm>
            <a:off x="311700" y="565850"/>
            <a:ext cx="8520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Data Lakehouse/ Data Warehouse Architecture Components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2" name="Google Shape;442;p29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3" name="Google Shape;443;p29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16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4" name="Google Shape;444;p29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5" name="Google Shape;4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9"/>
          <p:cNvSpPr txBox="1"/>
          <p:nvPr/>
        </p:nvSpPr>
        <p:spPr>
          <a:xfrm>
            <a:off x="311700" y="1094725"/>
            <a:ext cx="14889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67B4"/>
                </a:solidFill>
                <a:latin typeface="Roboto Medium"/>
                <a:ea typeface="Roboto Medium"/>
                <a:cs typeface="Roboto Medium"/>
                <a:sym typeface="Roboto Medium"/>
              </a:rPr>
              <a:t>DATA SOURCE LAYER</a:t>
            </a:r>
            <a:endParaRPr sz="1200">
              <a:solidFill>
                <a:srgbClr val="3367B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7" name="Google Shape;447;p29"/>
          <p:cNvSpPr txBox="1"/>
          <p:nvPr/>
        </p:nvSpPr>
        <p:spPr>
          <a:xfrm>
            <a:off x="2096950" y="1094725"/>
            <a:ext cx="14889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67B4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STAGING</a:t>
            </a:r>
            <a:endParaRPr sz="1200">
              <a:solidFill>
                <a:srgbClr val="3367B4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67B4"/>
                </a:solidFill>
                <a:latin typeface="Roboto Medium"/>
                <a:ea typeface="Roboto Medium"/>
                <a:cs typeface="Roboto Medium"/>
                <a:sym typeface="Roboto Medium"/>
              </a:rPr>
              <a:t>AREA</a:t>
            </a:r>
            <a:endParaRPr sz="1200">
              <a:solidFill>
                <a:srgbClr val="3367B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8" name="Google Shape;448;p29"/>
          <p:cNvSpPr txBox="1"/>
          <p:nvPr/>
        </p:nvSpPr>
        <p:spPr>
          <a:xfrm>
            <a:off x="4199700" y="1094725"/>
            <a:ext cx="14889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67B4"/>
                </a:solidFill>
                <a:latin typeface="Roboto Medium"/>
                <a:ea typeface="Roboto Medium"/>
                <a:cs typeface="Roboto Medium"/>
                <a:sym typeface="Roboto Medium"/>
              </a:rPr>
              <a:t>DATA WAREHOUSE</a:t>
            </a:r>
            <a:endParaRPr sz="1200">
              <a:solidFill>
                <a:srgbClr val="3367B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9" name="Google Shape;449;p29"/>
          <p:cNvSpPr txBox="1"/>
          <p:nvPr/>
        </p:nvSpPr>
        <p:spPr>
          <a:xfrm>
            <a:off x="6653975" y="1094725"/>
            <a:ext cx="10590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67B4"/>
                </a:solidFill>
                <a:latin typeface="Roboto Medium"/>
                <a:ea typeface="Roboto Medium"/>
                <a:cs typeface="Roboto Medium"/>
                <a:sym typeface="Roboto Medium"/>
              </a:rPr>
              <a:t>ANALYTICS AND BI</a:t>
            </a:r>
            <a:endParaRPr sz="1200">
              <a:solidFill>
                <a:srgbClr val="3367B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50" name="Google Shape;45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623599"/>
            <a:ext cx="8005202" cy="3166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0"/>
          <p:cNvSpPr txBox="1"/>
          <p:nvPr>
            <p:ph type="title"/>
          </p:nvPr>
        </p:nvSpPr>
        <p:spPr>
          <a:xfrm>
            <a:off x="311700" y="565850"/>
            <a:ext cx="8520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12 steps to design a Data Lakehouse/ Data Warehouse Solution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6" name="Google Shape;456;p30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7" name="Google Shape;457;p30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17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8" name="Google Shape;458;p30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9" name="Google Shape;45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099850"/>
            <a:ext cx="8090701" cy="36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1"/>
          <p:cNvSpPr txBox="1"/>
          <p:nvPr>
            <p:ph type="title"/>
          </p:nvPr>
        </p:nvSpPr>
        <p:spPr>
          <a:xfrm>
            <a:off x="311700" y="565850"/>
            <a:ext cx="4342200" cy="8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How can DataLab help with Data Lakehouse/ Data Warehouse Design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6" name="Google Shape;466;p31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7" name="Google Shape;467;p31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18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8" name="Google Shape;468;p31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9" name="Google Shape;469;p31"/>
          <p:cNvSpPr txBox="1"/>
          <p:nvPr/>
        </p:nvSpPr>
        <p:spPr>
          <a:xfrm>
            <a:off x="311700" y="1367750"/>
            <a:ext cx="39975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D2F49"/>
                </a:solidFill>
                <a:highlight>
                  <a:schemeClr val="lt1"/>
                </a:highlight>
                <a:latin typeface="Roboto Medium"/>
                <a:ea typeface="Roboto Medium"/>
                <a:cs typeface="Roboto Medium"/>
                <a:sym typeface="Roboto Medium"/>
              </a:rPr>
              <a:t>We are experienced and skilled at providing end-to-end Data Lakehouse/ Data Warehouse  services: 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70" name="Google Shape;4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31"/>
          <p:cNvGrpSpPr/>
          <p:nvPr/>
        </p:nvGrpSpPr>
        <p:grpSpPr>
          <a:xfrm>
            <a:off x="311700" y="1927350"/>
            <a:ext cx="3068700" cy="870900"/>
            <a:chOff x="311700" y="2155950"/>
            <a:chExt cx="3068700" cy="870900"/>
          </a:xfrm>
        </p:grpSpPr>
        <p:sp>
          <p:nvSpPr>
            <p:cNvPr id="472" name="Google Shape;472;p31"/>
            <p:cNvSpPr txBox="1"/>
            <p:nvPr/>
          </p:nvSpPr>
          <p:spPr>
            <a:xfrm>
              <a:off x="455400" y="2155950"/>
              <a:ext cx="2925000" cy="8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D2F49"/>
                  </a:solidFill>
                  <a:highlight>
                    <a:schemeClr val="lt1"/>
                  </a:highlight>
                  <a:latin typeface="Roboto Medium"/>
                  <a:ea typeface="Roboto Medium"/>
                  <a:cs typeface="Roboto Medium"/>
                  <a:sym typeface="Roboto Medium"/>
                </a:rPr>
                <a:t>Conduct an audit and develop a roadmap</a:t>
              </a:r>
              <a:r>
                <a:rPr lang="ru" sz="1000">
                  <a:solidFill>
                    <a:srgbClr val="1D2F49"/>
                  </a:solidFill>
                  <a:highlight>
                    <a:schemeClr val="lt1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 for a  competent implementation either from scratch or for enhancing performance, rectifying errors, and enhancing integration with visualization tools for the current storage system.</a:t>
              </a:r>
              <a:endParaRPr i="1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473" name="Google Shape;473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00" y="2241450"/>
              <a:ext cx="174950" cy="174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4" name="Google Shape;474;p31"/>
          <p:cNvGrpSpPr/>
          <p:nvPr/>
        </p:nvGrpSpPr>
        <p:grpSpPr>
          <a:xfrm>
            <a:off x="311700" y="2843450"/>
            <a:ext cx="3068700" cy="823500"/>
            <a:chOff x="311700" y="3300650"/>
            <a:chExt cx="3068700" cy="823500"/>
          </a:xfrm>
        </p:grpSpPr>
        <p:sp>
          <p:nvSpPr>
            <p:cNvPr id="475" name="Google Shape;475;p31"/>
            <p:cNvSpPr txBox="1"/>
            <p:nvPr/>
          </p:nvSpPr>
          <p:spPr>
            <a:xfrm>
              <a:off x="455400" y="3300650"/>
              <a:ext cx="2925000" cy="8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D2F49"/>
                  </a:solidFill>
                  <a:highlight>
                    <a:schemeClr val="lt1"/>
                  </a:highlight>
                  <a:latin typeface="Roboto Medium"/>
                  <a:ea typeface="Roboto Medium"/>
                  <a:cs typeface="Roboto Medium"/>
                  <a:sym typeface="Roboto Medium"/>
                </a:rPr>
                <a:t>Design &amp; Implement DWH </a:t>
              </a:r>
              <a:r>
                <a:rPr lang="ru" sz="1000">
                  <a:solidFill>
                    <a:srgbClr val="1D2F49"/>
                  </a:solidFill>
                  <a:highlight>
                    <a:schemeClr val="lt1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from concept creation, methodology selection and architecture construction depending on business  objectives - performance and reporting requirements.</a:t>
              </a:r>
              <a:endParaRPr sz="1000">
                <a:solidFill>
                  <a:srgbClr val="1D2F49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476" name="Google Shape;476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00" y="3388150"/>
              <a:ext cx="174950" cy="174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7" name="Google Shape;477;p31"/>
          <p:cNvGrpSpPr/>
          <p:nvPr/>
        </p:nvGrpSpPr>
        <p:grpSpPr>
          <a:xfrm>
            <a:off x="311700" y="3643313"/>
            <a:ext cx="3068700" cy="339900"/>
            <a:chOff x="311700" y="3327513"/>
            <a:chExt cx="3068700" cy="339900"/>
          </a:xfrm>
        </p:grpSpPr>
        <p:sp>
          <p:nvSpPr>
            <p:cNvPr id="478" name="Google Shape;478;p31"/>
            <p:cNvSpPr txBox="1"/>
            <p:nvPr/>
          </p:nvSpPr>
          <p:spPr>
            <a:xfrm>
              <a:off x="455400" y="3327513"/>
              <a:ext cx="2925000" cy="33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highlight>
                    <a:schemeClr val="lt1"/>
                  </a:highlight>
                  <a:latin typeface="Roboto Medium"/>
                  <a:ea typeface="Roboto Medium"/>
                  <a:cs typeface="Roboto Medium"/>
                  <a:sym typeface="Roboto Medium"/>
                </a:rPr>
                <a:t>Post-launch support</a:t>
              </a:r>
              <a:endParaRPr sz="800">
                <a:solidFill>
                  <a:srgbClr val="1D2F49"/>
                </a:solidFill>
                <a:highlight>
                  <a:schemeClr val="lt1"/>
                </a:highlight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479" name="Google Shape;47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00" y="3409975"/>
              <a:ext cx="174950" cy="174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31"/>
          <p:cNvSpPr txBox="1"/>
          <p:nvPr/>
        </p:nvSpPr>
        <p:spPr>
          <a:xfrm>
            <a:off x="4684125" y="1367750"/>
            <a:ext cx="41481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Our team of dedicated data engineers, solution architects and more have sound working knowledge of </a:t>
            </a:r>
            <a:r>
              <a:rPr lang="ru" sz="1200">
                <a:solidFill>
                  <a:srgbClr val="1D2F49"/>
                </a:solidFill>
                <a:highlight>
                  <a:schemeClr val="lt1"/>
                </a:highlight>
                <a:latin typeface="Roboto Medium"/>
                <a:ea typeface="Roboto Medium"/>
                <a:cs typeface="Roboto Medium"/>
                <a:sym typeface="Roboto Medium"/>
              </a:rPr>
              <a:t>using leading data warehousing tools like: 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1" name="Google Shape;481;p31"/>
          <p:cNvSpPr/>
          <p:nvPr/>
        </p:nvSpPr>
        <p:spPr>
          <a:xfrm>
            <a:off x="6437437" y="2678970"/>
            <a:ext cx="1321500" cy="450600"/>
          </a:xfrm>
          <a:prstGeom prst="roundRect">
            <a:avLst>
              <a:gd fmla="val 7137" name="adj"/>
            </a:avLst>
          </a:prstGeom>
          <a:solidFill>
            <a:srgbClr val="FFFFFF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1"/>
          <p:cNvSpPr txBox="1"/>
          <p:nvPr/>
        </p:nvSpPr>
        <p:spPr>
          <a:xfrm>
            <a:off x="6437425" y="2679050"/>
            <a:ext cx="1321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67B4"/>
                </a:solidFill>
                <a:highlight>
                  <a:schemeClr val="lt1"/>
                </a:highlight>
                <a:latin typeface="Roboto Medium"/>
                <a:ea typeface="Roboto Medium"/>
                <a:cs typeface="Roboto Medium"/>
                <a:sym typeface="Roboto Medium"/>
              </a:rPr>
              <a:t>… and more</a:t>
            </a:r>
            <a:endParaRPr sz="1200">
              <a:solidFill>
                <a:srgbClr val="3367B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3" name="Google Shape;483;p31"/>
          <p:cNvSpPr/>
          <p:nvPr/>
        </p:nvSpPr>
        <p:spPr>
          <a:xfrm>
            <a:off x="4766950" y="3588825"/>
            <a:ext cx="4065300" cy="901800"/>
          </a:xfrm>
          <a:prstGeom prst="roundRect">
            <a:avLst>
              <a:gd fmla="val 7137" name="adj"/>
            </a:avLst>
          </a:prstGeom>
          <a:solidFill>
            <a:srgbClr val="FFFFFF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1"/>
          <p:cNvSpPr txBox="1"/>
          <p:nvPr/>
        </p:nvSpPr>
        <p:spPr>
          <a:xfrm>
            <a:off x="5237275" y="3667250"/>
            <a:ext cx="34119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200">
                <a:solidFill>
                  <a:srgbClr val="1D2F49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We have designed and built comprehensive data warehouse solutions, Operational Data Stores, and Data Marts for clients across industries.</a:t>
            </a:r>
            <a:endParaRPr i="1"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485" name="Google Shape;485;p31"/>
          <p:cNvGrpSpPr/>
          <p:nvPr/>
        </p:nvGrpSpPr>
        <p:grpSpPr>
          <a:xfrm>
            <a:off x="4871575" y="3773338"/>
            <a:ext cx="365700" cy="365700"/>
            <a:chOff x="4001575" y="3449113"/>
            <a:chExt cx="365700" cy="365700"/>
          </a:xfrm>
        </p:grpSpPr>
        <p:sp>
          <p:nvSpPr>
            <p:cNvPr id="486" name="Google Shape;486;p31"/>
            <p:cNvSpPr/>
            <p:nvPr/>
          </p:nvSpPr>
          <p:spPr>
            <a:xfrm>
              <a:off x="4001575" y="3449113"/>
              <a:ext cx="365700" cy="365700"/>
            </a:xfrm>
            <a:prstGeom prst="ellipse">
              <a:avLst/>
            </a:prstGeom>
            <a:noFill/>
            <a:ln cap="flat" cmpd="sng" w="19050">
              <a:solidFill>
                <a:srgbClr val="EA51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87" name="Google Shape;487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55278" y="3502835"/>
              <a:ext cx="258300" cy="258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8" name="Google Shape;488;p31"/>
          <p:cNvGrpSpPr/>
          <p:nvPr/>
        </p:nvGrpSpPr>
        <p:grpSpPr>
          <a:xfrm>
            <a:off x="4767039" y="2160910"/>
            <a:ext cx="1445262" cy="450582"/>
            <a:chOff x="3785625" y="2756050"/>
            <a:chExt cx="1588200" cy="541500"/>
          </a:xfrm>
        </p:grpSpPr>
        <p:sp>
          <p:nvSpPr>
            <p:cNvPr id="489" name="Google Shape;489;p31"/>
            <p:cNvSpPr/>
            <p:nvPr/>
          </p:nvSpPr>
          <p:spPr>
            <a:xfrm>
              <a:off x="3785625" y="2756050"/>
              <a:ext cx="1588200" cy="541500"/>
            </a:xfrm>
            <a:prstGeom prst="roundRect">
              <a:avLst>
                <a:gd fmla="val 7137" name="adj"/>
              </a:avLst>
            </a:prstGeom>
            <a:solidFill>
              <a:schemeClr val="lt1"/>
            </a:solidFill>
            <a:ln cap="flat" cmpd="sng" w="9525">
              <a:solidFill>
                <a:srgbClr val="3367B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90" name="Google Shape;490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03194" y="2778250"/>
              <a:ext cx="953063" cy="497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 " id="491" name="Google Shape;49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07450" y="2140500"/>
            <a:ext cx="1321500" cy="45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92" name="Google Shape;492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59162" y="2236872"/>
            <a:ext cx="1243581" cy="28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93" name="Google Shape;493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89275" y="2670187"/>
            <a:ext cx="1445250" cy="4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90913" y="2691897"/>
            <a:ext cx="926438" cy="332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2"/>
          <p:cNvSpPr txBox="1"/>
          <p:nvPr>
            <p:ph type="title"/>
          </p:nvPr>
        </p:nvSpPr>
        <p:spPr>
          <a:xfrm>
            <a:off x="311700" y="565850"/>
            <a:ext cx="8520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Technology stack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00" name="Google Shape;500;p32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1" name="Google Shape;501;p32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19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02" name="Google Shape;502;p32"/>
          <p:cNvCxnSpPr/>
          <p:nvPr/>
        </p:nvCxnSpPr>
        <p:spPr>
          <a:xfrm>
            <a:off x="-6000" y="2664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03" name="Google Shape;5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2"/>
          <p:cNvSpPr/>
          <p:nvPr/>
        </p:nvSpPr>
        <p:spPr>
          <a:xfrm>
            <a:off x="319425" y="1451152"/>
            <a:ext cx="8520600" cy="20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505" name="Google Shape;50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425" y="145115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06" name="Google Shape;50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307" y="1577004"/>
            <a:ext cx="1305174" cy="307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07" name="Google Shape;507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307" y="1577004"/>
            <a:ext cx="1305178" cy="307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08" name="Google Shape;50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6867" y="145115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09" name="Google Shape;50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4310" y="145115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0" name="Google Shape;51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1752" y="145115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1" name="Google Shape;511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67612" y="1626541"/>
            <a:ext cx="687219" cy="208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2" name="Google Shape;51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9195" y="145115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3" name="Google Shape;513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67990" y="1601772"/>
            <a:ext cx="1161348" cy="257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4" name="Google Shape;514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67990" y="1601772"/>
            <a:ext cx="1161342" cy="257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5" name="Google Shape;51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425" y="217596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6" name="Google Shape;516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4811" y="2237408"/>
            <a:ext cx="1028155" cy="435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7" name="Google Shape;517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84811" y="2237408"/>
            <a:ext cx="1028161" cy="435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8" name="Google Shape;51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6867" y="217596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9" name="Google Shape;519;p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413876" y="2355782"/>
            <a:ext cx="844920" cy="199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0" name="Google Shape;52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4310" y="217596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1" name="Google Shape;52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1752" y="217596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2" name="Google Shape;52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9195" y="2175962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3" name="Google Shape;523;p3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85420" y="2324097"/>
            <a:ext cx="1326488" cy="2625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4" name="Google Shape;524;p3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385420" y="2324097"/>
            <a:ext cx="1326487" cy="2625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5" name="Google Shape;52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425" y="2900773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6" name="Google Shape;526;p3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8083" y="3046444"/>
            <a:ext cx="921610" cy="2674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7" name="Google Shape;52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6867" y="2900773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8" name="Google Shape;52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4310" y="2900773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9" name="Google Shape;529;p3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195538" y="2996907"/>
            <a:ext cx="756470" cy="3665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0" name="Google Shape;530;p3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195538" y="2996907"/>
            <a:ext cx="756471" cy="366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1" name="Google Shape;53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1752" y="2900773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2" name="Google Shape;53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9195" y="2900773"/>
            <a:ext cx="1558938" cy="55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3" name="Google Shape;533;p3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420923" y="3030796"/>
            <a:ext cx="1255480" cy="29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2"/>
          <p:cNvPicPr preferRelativeResize="0"/>
          <p:nvPr/>
        </p:nvPicPr>
        <p:blipFill rotWithShape="1">
          <a:blip r:embed="rId19">
            <a:alphaModFix/>
          </a:blip>
          <a:srcRect b="0" l="0" r="51772" t="0"/>
          <a:stretch/>
        </p:blipFill>
        <p:spPr>
          <a:xfrm>
            <a:off x="2258950" y="1491730"/>
            <a:ext cx="1118627" cy="445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5" name="Google Shape;535;p3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981972" y="1600540"/>
            <a:ext cx="1118627" cy="254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6" name="Google Shape;536;p3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697162" y="2313072"/>
            <a:ext cx="1243581" cy="28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7" name="Google Shape;537;p3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142518" y="2293493"/>
            <a:ext cx="855344" cy="30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757508" y="2931080"/>
            <a:ext cx="1161354" cy="50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306770" y="2926969"/>
            <a:ext cx="1118626" cy="48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313900" y="578175"/>
            <a:ext cx="54945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900"/>
              <a:buFont typeface="Inter"/>
              <a:buNone/>
            </a:pPr>
            <a:r>
              <a:rPr b="1" lang="ru" sz="2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About Us</a:t>
            </a:r>
            <a:endParaRPr b="1" sz="200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476251" y="1404938"/>
            <a:ext cx="26337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313900" y="1081238"/>
            <a:ext cx="1056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Medium"/>
              <a:buNone/>
            </a:pPr>
            <a:r>
              <a:rPr b="1" lang="ru" sz="12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DataLab</a:t>
            </a:r>
            <a:r>
              <a:rPr b="1" i="0" lang="ru" sz="1200" u="none" cap="none" strike="noStrike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 —</a:t>
            </a:r>
            <a:endParaRPr b="1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476251" y="1609725"/>
            <a:ext cx="26337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13900" y="1362213"/>
            <a:ext cx="3323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800"/>
              <a:buFont typeface="Roboto Light"/>
              <a:buNone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DataLab is a leading team of professionals in Big Data, Machine Learning, Conversational AI, NLP, Software Development, and AI.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313900" y="1990589"/>
            <a:ext cx="3323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800"/>
              <a:buFont typeface="Roboto Light"/>
              <a:buNone/>
            </a:pPr>
            <a:r>
              <a:rPr i="0" lang="ru" sz="1000" u="none" cap="none" strike="noStrike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We develop intelligent systems to streamline technological and business processes in retail and consumer sector.</a:t>
            </a:r>
            <a:endParaRPr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 " id="77" name="Google Shape;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9977" y="1564271"/>
            <a:ext cx="238125" cy="23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800" y="884163"/>
            <a:ext cx="3935300" cy="362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5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1" name="Google Shape;81;p15"/>
          <p:cNvGrpSpPr/>
          <p:nvPr/>
        </p:nvGrpSpPr>
        <p:grpSpPr>
          <a:xfrm>
            <a:off x="311700" y="2724175"/>
            <a:ext cx="2991600" cy="1282800"/>
            <a:chOff x="311700" y="2876575"/>
            <a:chExt cx="2991600" cy="1282800"/>
          </a:xfrm>
        </p:grpSpPr>
        <p:sp>
          <p:nvSpPr>
            <p:cNvPr id="82" name="Google Shape;82;p15"/>
            <p:cNvSpPr/>
            <p:nvPr/>
          </p:nvSpPr>
          <p:spPr>
            <a:xfrm>
              <a:off x="311700" y="2876575"/>
              <a:ext cx="2991600" cy="1282800"/>
            </a:xfrm>
            <a:prstGeom prst="roundRect">
              <a:avLst>
                <a:gd fmla="val 7137" name="adj"/>
              </a:avLst>
            </a:prstGeom>
            <a:solidFill>
              <a:srgbClr val="FFFFFF"/>
            </a:solidFill>
            <a:ln cap="flat" cmpd="sng" w="9525">
              <a:solidFill>
                <a:srgbClr val="3367B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 txBox="1"/>
            <p:nvPr/>
          </p:nvSpPr>
          <p:spPr>
            <a:xfrm>
              <a:off x="782025" y="2955000"/>
              <a:ext cx="16887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60</a:t>
              </a:r>
              <a:r>
                <a:rPr b="1" lang="ru" sz="2000">
                  <a:solidFill>
                    <a:srgbClr val="1D2F49"/>
                  </a:solidFill>
                  <a:latin typeface="Roboto"/>
                  <a:ea typeface="Roboto"/>
                  <a:cs typeface="Roboto"/>
                  <a:sym typeface="Roboto"/>
                </a:rPr>
                <a:t>+</a:t>
              </a:r>
              <a:endParaRPr b="1" sz="2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782025" y="3364675"/>
              <a:ext cx="2521200" cy="6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i="1"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Data Scientists, AI Engineers, ML Specialists, AI Solutions Architects, NLP Engineers, etc.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85" name="Google Shape;85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5713" y="3020937"/>
              <a:ext cx="406922" cy="40692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6" name="Google Shape;86;p15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7" name="Google Shape;87;p15"/>
          <p:cNvGrpSpPr/>
          <p:nvPr/>
        </p:nvGrpSpPr>
        <p:grpSpPr>
          <a:xfrm>
            <a:off x="311700" y="4367278"/>
            <a:ext cx="1320300" cy="411191"/>
            <a:chOff x="311725" y="3952950"/>
            <a:chExt cx="1320300" cy="527100"/>
          </a:xfrm>
        </p:grpSpPr>
        <p:sp>
          <p:nvSpPr>
            <p:cNvPr id="88" name="Google Shape;88;p15"/>
            <p:cNvSpPr/>
            <p:nvPr/>
          </p:nvSpPr>
          <p:spPr>
            <a:xfrm>
              <a:off x="311725" y="3952950"/>
              <a:ext cx="1320300" cy="527100"/>
            </a:xfrm>
            <a:prstGeom prst="roundRect">
              <a:avLst>
                <a:gd fmla="val 18377" name="adj"/>
              </a:avLst>
            </a:prstGeom>
            <a:solidFill>
              <a:srgbClr val="1D2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5"/>
            <p:cNvSpPr txBox="1"/>
            <p:nvPr/>
          </p:nvSpPr>
          <p:spPr>
            <a:xfrm>
              <a:off x="311725" y="4033650"/>
              <a:ext cx="13203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45454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Roboto"/>
                <a:buNone/>
              </a:pPr>
              <a:r>
                <a:rPr i="1" lang="ru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LLC DATALAB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cxnSp>
        <p:nvCxnSpPr>
          <p:cNvPr id="90" name="Google Shape;90;p15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" name="Google Shape;91;p15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3"/>
          <p:cNvSpPr txBox="1"/>
          <p:nvPr>
            <p:ph type="title"/>
          </p:nvPr>
        </p:nvSpPr>
        <p:spPr>
          <a:xfrm>
            <a:off x="311700" y="1324050"/>
            <a:ext cx="38217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9058"/>
              <a:buNone/>
            </a:pPr>
            <a:r>
              <a:rPr b="1" lang="ru" sz="2242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Work and grow with us!</a:t>
            </a:r>
            <a:endParaRPr b="1" sz="2242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9009"/>
              <a:buNone/>
            </a:pPr>
            <a:r>
              <a:t/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45" name="Google Shape;545;p33"/>
          <p:cNvCxnSpPr/>
          <p:nvPr/>
        </p:nvCxnSpPr>
        <p:spPr>
          <a:xfrm>
            <a:off x="-6000" y="4538475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46" name="Google Shape;546;p33"/>
          <p:cNvGrpSpPr/>
          <p:nvPr/>
        </p:nvGrpSpPr>
        <p:grpSpPr>
          <a:xfrm>
            <a:off x="311700" y="1957713"/>
            <a:ext cx="3517200" cy="655208"/>
            <a:chOff x="311700" y="1062950"/>
            <a:chExt cx="3517200" cy="655208"/>
          </a:xfrm>
        </p:grpSpPr>
        <p:sp>
          <p:nvSpPr>
            <p:cNvPr id="547" name="Google Shape;547;p33"/>
            <p:cNvSpPr txBox="1"/>
            <p:nvPr/>
          </p:nvSpPr>
          <p:spPr>
            <a:xfrm>
              <a:off x="311700" y="10629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SERGEY BUTENKO</a:t>
              </a:r>
              <a:endParaRPr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48" name="Google Shape;548;p33"/>
            <p:cNvSpPr txBox="1"/>
            <p:nvPr/>
          </p:nvSpPr>
          <p:spPr>
            <a:xfrm>
              <a:off x="311700" y="1352458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C1C2C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DATALAB</a:t>
              </a:r>
              <a:endParaRPr sz="1000">
                <a:solidFill>
                  <a:srgbClr val="C1C2C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549" name="Google Shape;549;p33"/>
          <p:cNvSpPr txBox="1"/>
          <p:nvPr/>
        </p:nvSpPr>
        <p:spPr>
          <a:xfrm>
            <a:off x="311700" y="2658900"/>
            <a:ext cx="35172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Email: </a:t>
            </a:r>
            <a:r>
              <a:rPr lang="ru" sz="10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3"/>
              </a:rPr>
              <a:t>s.butenko@automacon.ru</a:t>
            </a: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  </a:t>
            </a:r>
            <a:endParaRPr sz="1000">
              <a:solidFill>
                <a:srgbClr val="3367B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4"/>
              </a:rPr>
              <a:t>t.me/SergeyButenko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800"/>
              <a:buFont typeface="Roboto Light"/>
              <a:buNone/>
            </a:pPr>
            <a:r>
              <a:t/>
            </a:r>
            <a:endParaRPr sz="1000">
              <a:solidFill>
                <a:srgbClr val="3367B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50" name="Google Shape;55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0360" y="540000"/>
            <a:ext cx="4931940" cy="38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4619425"/>
            <a:ext cx="1059057" cy="2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6074" y="827299"/>
            <a:ext cx="3824349" cy="38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/>
          <p:nvPr/>
        </p:nvSpPr>
        <p:spPr>
          <a:xfrm>
            <a:off x="5818050" y="1589950"/>
            <a:ext cx="2552700" cy="2305200"/>
          </a:xfrm>
          <a:prstGeom prst="roundRect">
            <a:avLst>
              <a:gd fmla="val 7137" name="adj"/>
            </a:avLst>
          </a:prstGeom>
          <a:solidFill>
            <a:schemeClr val="lt1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6288375" y="1744575"/>
            <a:ext cx="13731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Medium"/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Conversational AI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3064875" y="1589950"/>
            <a:ext cx="2552700" cy="2305200"/>
          </a:xfrm>
          <a:prstGeom prst="roundRect">
            <a:avLst>
              <a:gd fmla="val 7137" name="adj"/>
            </a:avLst>
          </a:prstGeom>
          <a:solidFill>
            <a:schemeClr val="lt1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 txBox="1"/>
          <p:nvPr>
            <p:ph type="title"/>
          </p:nvPr>
        </p:nvSpPr>
        <p:spPr>
          <a:xfrm>
            <a:off x="311700" y="565850"/>
            <a:ext cx="5092800" cy="7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4328"/>
              <a:buNone/>
            </a:pPr>
            <a:r>
              <a:rPr b="1" lang="ru" sz="2233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DataLab solutions for Business transformation</a:t>
            </a:r>
            <a:endParaRPr b="1" sz="2233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9009"/>
              <a:buNone/>
            </a:pPr>
            <a:r>
              <a:t/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1" name="Google Shape;101;p16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" name="Google Shape;102;p16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3" name="Google Shape;103;p16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" name="Google Shape;104;p16"/>
          <p:cNvSpPr/>
          <p:nvPr/>
        </p:nvSpPr>
        <p:spPr>
          <a:xfrm>
            <a:off x="311700" y="1589950"/>
            <a:ext cx="2552700" cy="2305200"/>
          </a:xfrm>
          <a:prstGeom prst="roundRect">
            <a:avLst>
              <a:gd fmla="val 7137" name="adj"/>
            </a:avLst>
          </a:prstGeom>
          <a:solidFill>
            <a:schemeClr val="lt1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782025" y="1744575"/>
            <a:ext cx="1977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Data Management and Business Intelligence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614500" y="2262675"/>
            <a:ext cx="2250000" cy="14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Data Warehousing (DWH) construction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Customer Data Platform (CDP)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A/B testing platform 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BI-platform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Predictive models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07" name="Google Shape;107;p16"/>
          <p:cNvGrpSpPr/>
          <p:nvPr/>
        </p:nvGrpSpPr>
        <p:grpSpPr>
          <a:xfrm>
            <a:off x="416325" y="1831113"/>
            <a:ext cx="365700" cy="365700"/>
            <a:chOff x="3883825" y="2388888"/>
            <a:chExt cx="365700" cy="365700"/>
          </a:xfrm>
        </p:grpSpPr>
        <p:pic>
          <p:nvPicPr>
            <p:cNvPr id="108" name="Google Shape;108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37528" y="2442610"/>
              <a:ext cx="258300" cy="258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16"/>
            <p:cNvSpPr/>
            <p:nvPr/>
          </p:nvSpPr>
          <p:spPr>
            <a:xfrm>
              <a:off x="3883825" y="2388888"/>
              <a:ext cx="365700" cy="365700"/>
            </a:xfrm>
            <a:prstGeom prst="ellipse">
              <a:avLst/>
            </a:prstGeom>
            <a:noFill/>
            <a:ln cap="flat" cmpd="sng" w="9525">
              <a:solidFill>
                <a:srgbClr val="EA51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" name="Google Shape;110;p16"/>
          <p:cNvGrpSpPr/>
          <p:nvPr/>
        </p:nvGrpSpPr>
        <p:grpSpPr>
          <a:xfrm>
            <a:off x="3169488" y="1831125"/>
            <a:ext cx="365700" cy="365700"/>
            <a:chOff x="3892663" y="1702475"/>
            <a:chExt cx="365700" cy="365700"/>
          </a:xfrm>
        </p:grpSpPr>
        <p:sp>
          <p:nvSpPr>
            <p:cNvPr id="111" name="Google Shape;111;p16"/>
            <p:cNvSpPr/>
            <p:nvPr/>
          </p:nvSpPr>
          <p:spPr>
            <a:xfrm>
              <a:off x="3892663" y="1702475"/>
              <a:ext cx="365700" cy="365700"/>
            </a:xfrm>
            <a:prstGeom prst="ellipse">
              <a:avLst/>
            </a:prstGeom>
            <a:noFill/>
            <a:ln cap="flat" cmpd="sng" w="9525">
              <a:solidFill>
                <a:srgbClr val="EA51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46376" y="1756187"/>
              <a:ext cx="258300" cy="258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6"/>
          <p:cNvSpPr/>
          <p:nvPr/>
        </p:nvSpPr>
        <p:spPr>
          <a:xfrm>
            <a:off x="5922663" y="1820775"/>
            <a:ext cx="365700" cy="365700"/>
          </a:xfrm>
          <a:prstGeom prst="ellipse">
            <a:avLst/>
          </a:prstGeom>
          <a:noFill/>
          <a:ln cap="flat" cmpd="sng" w="9525">
            <a:solidFill>
              <a:srgbClr val="EA51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6"/>
          <p:cNvSpPr txBox="1"/>
          <p:nvPr/>
        </p:nvSpPr>
        <p:spPr>
          <a:xfrm>
            <a:off x="3535200" y="1744575"/>
            <a:ext cx="21573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Customer Experience improvement 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3367675" y="2262675"/>
            <a:ext cx="2102400" cy="9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Recommendation system/ Personalization  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Churn prediction models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Anti-fraud systems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6120850" y="2262675"/>
            <a:ext cx="2102400" cy="12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Intelligent Chatbot (LLM + RAG)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Summarization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Content Classification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5916150" y="1788075"/>
            <a:ext cx="38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AI</a:t>
            </a:r>
            <a:endParaRPr sz="1800">
              <a:solidFill>
                <a:srgbClr val="EA51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311700" y="565850"/>
            <a:ext cx="3447900" cy="8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710"/>
              <a:buFont typeface="Roboto"/>
              <a:buNone/>
            </a:pPr>
            <a:r>
              <a:rPr b="1" lang="ru" sz="2000">
                <a:solidFill>
                  <a:srgbClr val="1D2730"/>
                </a:solidFill>
                <a:latin typeface="Roboto"/>
                <a:ea typeface="Roboto"/>
                <a:cs typeface="Roboto"/>
                <a:sym typeface="Roboto"/>
              </a:rPr>
              <a:t>Recommendation system based on ML algorithms</a:t>
            </a:r>
            <a:endParaRPr b="1" sz="2018">
              <a:solidFill>
                <a:srgbClr val="1D273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4" name="Google Shape;124;p17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17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6" name="Google Shape;126;p17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7" name="Google Shape;127;p17"/>
          <p:cNvGrpSpPr/>
          <p:nvPr/>
        </p:nvGrpSpPr>
        <p:grpSpPr>
          <a:xfrm>
            <a:off x="311700" y="1443950"/>
            <a:ext cx="3871500" cy="970500"/>
            <a:chOff x="311700" y="1062950"/>
            <a:chExt cx="3871500" cy="970500"/>
          </a:xfrm>
        </p:grpSpPr>
        <p:sp>
          <p:nvSpPr>
            <p:cNvPr id="128" name="Google Shape;128;p17"/>
            <p:cNvSpPr txBox="1"/>
            <p:nvPr/>
          </p:nvSpPr>
          <p:spPr>
            <a:xfrm>
              <a:off x="311700" y="10629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1000"/>
                <a:buFont typeface="Roboto Medium"/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Recommendation system —</a:t>
              </a:r>
              <a:endParaRPr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29" name="Google Shape;129;p17"/>
            <p:cNvSpPr txBox="1"/>
            <p:nvPr/>
          </p:nvSpPr>
          <p:spPr>
            <a:xfrm>
              <a:off x="311700" y="1352450"/>
              <a:ext cx="3871500" cy="6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 set of Machine Learning (ML) algorithms for in-depth analysis of customer preferences in order to generate the most relevant personal offers.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130" name="Google Shape;1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17"/>
          <p:cNvGrpSpPr/>
          <p:nvPr/>
        </p:nvGrpSpPr>
        <p:grpSpPr>
          <a:xfrm>
            <a:off x="311700" y="2594688"/>
            <a:ext cx="3871500" cy="975913"/>
            <a:chOff x="311700" y="1062950"/>
            <a:chExt cx="3871500" cy="975913"/>
          </a:xfrm>
        </p:grpSpPr>
        <p:sp>
          <p:nvSpPr>
            <p:cNvPr id="132" name="Google Shape;132;p17"/>
            <p:cNvSpPr txBox="1"/>
            <p:nvPr/>
          </p:nvSpPr>
          <p:spPr>
            <a:xfrm>
              <a:off x="311700" y="10629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Business objective:</a:t>
              </a:r>
              <a:endParaRPr sz="16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33" name="Google Shape;133;p17"/>
            <p:cNvSpPr txBox="1"/>
            <p:nvPr/>
          </p:nvSpPr>
          <p:spPr>
            <a:xfrm>
              <a:off x="311700" y="1352463"/>
              <a:ext cx="3871500" cy="6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Increase revenue, customer satisfaction and retention through the utilization of customer behavior data to offer personalized recommendations.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cxnSp>
        <p:nvCxnSpPr>
          <p:cNvPr id="134" name="Google Shape;134;p17"/>
          <p:cNvCxnSpPr/>
          <p:nvPr/>
        </p:nvCxnSpPr>
        <p:spPr>
          <a:xfrm rot="10800000">
            <a:off x="5983950" y="1211550"/>
            <a:ext cx="0" cy="374220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p17"/>
          <p:cNvSpPr txBox="1"/>
          <p:nvPr/>
        </p:nvSpPr>
        <p:spPr>
          <a:xfrm>
            <a:off x="6145125" y="968075"/>
            <a:ext cx="16728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3-5%</a:t>
            </a:r>
            <a:endParaRPr b="1" sz="3020">
              <a:solidFill>
                <a:srgbClr val="EA51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6145125" y="1395875"/>
            <a:ext cx="2382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revenue increase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6145125" y="1975825"/>
            <a:ext cx="16728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10%</a:t>
            </a:r>
            <a:endParaRPr b="1" sz="3020">
              <a:solidFill>
                <a:srgbClr val="EA51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6145125" y="2403625"/>
            <a:ext cx="2304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increase in basket margin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6145125" y="3114975"/>
            <a:ext cx="20256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~</a:t>
            </a:r>
            <a:r>
              <a:rPr b="1" lang="ru" sz="302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15-20%</a:t>
            </a:r>
            <a:endParaRPr b="1" sz="3020">
              <a:solidFill>
                <a:srgbClr val="EA51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6145125" y="3542775"/>
            <a:ext cx="2304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increase in conversion to purchase</a:t>
            </a:r>
            <a:endParaRPr sz="12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41" name="Google Shape;141;p17"/>
          <p:cNvSpPr/>
          <p:nvPr/>
        </p:nvSpPr>
        <p:spPr>
          <a:xfrm>
            <a:off x="5906850" y="1211550"/>
            <a:ext cx="154200" cy="154200"/>
          </a:xfrm>
          <a:prstGeom prst="ellipse">
            <a:avLst/>
          </a:prstGeom>
          <a:solidFill>
            <a:srgbClr val="336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5906850" y="2260250"/>
            <a:ext cx="154200" cy="154200"/>
          </a:xfrm>
          <a:prstGeom prst="ellipse">
            <a:avLst/>
          </a:prstGeom>
          <a:solidFill>
            <a:srgbClr val="336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5906850" y="3388575"/>
            <a:ext cx="154200" cy="154200"/>
          </a:xfrm>
          <a:prstGeom prst="ellipse">
            <a:avLst/>
          </a:prstGeom>
          <a:solidFill>
            <a:srgbClr val="336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>
            <p:ph type="title"/>
          </p:nvPr>
        </p:nvSpPr>
        <p:spPr>
          <a:xfrm>
            <a:off x="311700" y="565850"/>
            <a:ext cx="8520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900"/>
              <a:buFont typeface="Roboto Black"/>
              <a:buNone/>
            </a:pPr>
            <a:r>
              <a:rPr lang="ru" sz="2000">
                <a:solidFill>
                  <a:srgbClr val="1D2F49"/>
                </a:solidFill>
                <a:latin typeface="Roboto Black"/>
                <a:ea typeface="Roboto Black"/>
                <a:cs typeface="Roboto Black"/>
                <a:sym typeface="Roboto Black"/>
              </a:rPr>
              <a:t>Recommendation System Architecture</a:t>
            </a:r>
            <a:endParaRPr b="1" sz="21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9" name="Google Shape;149;p18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0" name="Google Shape;150;p18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05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1" name="Google Shape;151;p18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2" name="Google Shape;152;p18"/>
          <p:cNvGrpSpPr/>
          <p:nvPr/>
        </p:nvGrpSpPr>
        <p:grpSpPr>
          <a:xfrm>
            <a:off x="311702" y="1105975"/>
            <a:ext cx="4252248" cy="829800"/>
            <a:chOff x="311702" y="1182175"/>
            <a:chExt cx="4252248" cy="829800"/>
          </a:xfrm>
        </p:grpSpPr>
        <p:sp>
          <p:nvSpPr>
            <p:cNvPr id="153" name="Google Shape;153;p18"/>
            <p:cNvSpPr txBox="1"/>
            <p:nvPr/>
          </p:nvSpPr>
          <p:spPr>
            <a:xfrm>
              <a:off x="606650" y="1182175"/>
              <a:ext cx="39573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800"/>
                <a:buFont typeface="Roboto Light"/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An algorithm utilizing user data can anticipate their preferences, suggesting suitable products and assisting in discovering items or services that the user may have difficulty finding independently.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54" name="Google Shape;154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2" y="1275598"/>
              <a:ext cx="294950" cy="294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5" name="Google Shape;155;p18"/>
          <p:cNvGrpSpPr/>
          <p:nvPr/>
        </p:nvGrpSpPr>
        <p:grpSpPr>
          <a:xfrm>
            <a:off x="4680677" y="1105975"/>
            <a:ext cx="3977148" cy="829800"/>
            <a:chOff x="4494802" y="1182175"/>
            <a:chExt cx="3977148" cy="829800"/>
          </a:xfrm>
        </p:grpSpPr>
        <p:sp>
          <p:nvSpPr>
            <p:cNvPr id="156" name="Google Shape;156;p18"/>
            <p:cNvSpPr txBox="1"/>
            <p:nvPr/>
          </p:nvSpPr>
          <p:spPr>
            <a:xfrm>
              <a:off x="4789750" y="1182175"/>
              <a:ext cx="36822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The recommendation system is based on several SOTA machine learning models optimized for the customer's tasks.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57" name="Google Shape;157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94802" y="1275598"/>
              <a:ext cx="294950" cy="294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978800"/>
            <a:ext cx="8520602" cy="2625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 txBox="1"/>
          <p:nvPr>
            <p:ph type="title"/>
          </p:nvPr>
        </p:nvSpPr>
        <p:spPr>
          <a:xfrm>
            <a:off x="311700" y="565850"/>
            <a:ext cx="46761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00">
                <a:solidFill>
                  <a:srgbClr val="1D2F49"/>
                </a:solidFill>
                <a:latin typeface="Roboto Black"/>
                <a:ea typeface="Roboto Black"/>
                <a:cs typeface="Roboto Black"/>
                <a:sym typeface="Roboto Black"/>
              </a:rPr>
              <a:t>Case: Subscription for daily discounts </a:t>
            </a:r>
            <a:endParaRPr b="1" sz="200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00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5" name="Google Shape;165;p19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19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06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7" name="Google Shape;167;p19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68" name="Google Shape;168;p19"/>
          <p:cNvGrpSpPr/>
          <p:nvPr/>
        </p:nvGrpSpPr>
        <p:grpSpPr>
          <a:xfrm>
            <a:off x="311700" y="3381613"/>
            <a:ext cx="3517200" cy="1020913"/>
            <a:chOff x="311700" y="1291550"/>
            <a:chExt cx="3517200" cy="1020913"/>
          </a:xfrm>
        </p:grpSpPr>
        <p:sp>
          <p:nvSpPr>
            <p:cNvPr id="169" name="Google Shape;169;p19"/>
            <p:cNvSpPr txBox="1"/>
            <p:nvPr/>
          </p:nvSpPr>
          <p:spPr>
            <a:xfrm>
              <a:off x="311700" y="12915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Retail network:</a:t>
              </a:r>
              <a:endParaRPr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70" name="Google Shape;170;p19"/>
            <p:cNvSpPr txBox="1"/>
            <p:nvPr/>
          </p:nvSpPr>
          <p:spPr>
            <a:xfrm>
              <a:off x="311700" y="1581063"/>
              <a:ext cx="3054900" cy="7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2100" lvl="0" marL="457200" rtl="0" algn="l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D"/>
                </a:buClr>
                <a:buSzPts val="1000"/>
                <a:buFont typeface="Roboto Light"/>
                <a:buChar char="●"/>
              </a:pPr>
              <a:r>
                <a:rPr lang="ru" sz="1000">
                  <a:solidFill>
                    <a:srgbClr val="0C0C0D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Share of online sales 47% (400K online transactions per day)</a:t>
              </a:r>
              <a:endParaRPr sz="1000">
                <a:solidFill>
                  <a:srgbClr val="0C0C0D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-292100" lvl="0" marL="457200" rtl="0" algn="l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D"/>
                </a:buClr>
                <a:buSzPts val="1000"/>
                <a:buFont typeface="Roboto Light"/>
                <a:buChar char="●"/>
              </a:pPr>
              <a:r>
                <a:rPr lang="ru" sz="1000">
                  <a:solidFill>
                    <a:srgbClr val="0C0C0D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Number of TT 1500</a:t>
              </a:r>
              <a:endParaRPr sz="12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140275"/>
            <a:ext cx="2662274" cy="2109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/>
          <p:nvPr/>
        </p:nvSpPr>
        <p:spPr>
          <a:xfrm>
            <a:off x="313900" y="4534250"/>
            <a:ext cx="26622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800"/>
              <a:buFont typeface="Roboto Light"/>
              <a:buNone/>
            </a:pPr>
            <a:r>
              <a:rPr i="1" lang="ru" sz="800">
                <a:solidFill>
                  <a:srgbClr val="C1C2CF"/>
                </a:solidFill>
                <a:latin typeface="Roboto Light"/>
                <a:ea typeface="Roboto Light"/>
                <a:cs typeface="Roboto Light"/>
                <a:sym typeface="Roboto Light"/>
              </a:rPr>
              <a:t>* In 2022, the Subscription program was stopped and restarted based on ML recommendations</a:t>
            </a:r>
            <a:endParaRPr i="1" sz="800">
              <a:solidFill>
                <a:srgbClr val="C1C2C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74" name="Google Shape;17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4725" y="849900"/>
            <a:ext cx="4357576" cy="389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>
            <p:ph type="title"/>
          </p:nvPr>
        </p:nvSpPr>
        <p:spPr>
          <a:xfrm>
            <a:off x="311700" y="565850"/>
            <a:ext cx="5154900" cy="7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D2F49"/>
              </a:buClr>
              <a:buSzPts val="1900"/>
              <a:buFont typeface="Roboto"/>
              <a:buNone/>
            </a:pPr>
            <a:r>
              <a:rPr b="1" lang="ru" sz="2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An example of effective AI implementation: </a:t>
            </a:r>
            <a:r>
              <a:rPr lang="ru" sz="2000">
                <a:solidFill>
                  <a:srgbClr val="1D2F49"/>
                </a:solidFill>
                <a:latin typeface="Roboto Black"/>
                <a:ea typeface="Roboto Black"/>
                <a:cs typeface="Roboto Black"/>
                <a:sym typeface="Roboto Black"/>
              </a:rPr>
              <a:t>Subscription for daily discounts </a:t>
            </a:r>
            <a:endParaRPr b="1" sz="200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0" name="Google Shape;180;p20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20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07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2" name="Google Shape;182;p20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" name="Google Shape;183;p20"/>
          <p:cNvSpPr txBox="1"/>
          <p:nvPr/>
        </p:nvSpPr>
        <p:spPr>
          <a:xfrm>
            <a:off x="311700" y="3538200"/>
            <a:ext cx="1119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D"/>
              </a:buClr>
              <a:buSzPts val="600"/>
              <a:buFont typeface="Questrial"/>
              <a:buNone/>
            </a:pPr>
            <a:r>
              <a:rPr lang="ru" sz="10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Selection based on algorithms</a:t>
            </a:r>
            <a:endParaRPr sz="1000">
              <a:solidFill>
                <a:srgbClr val="1D2F4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1730250" y="3538200"/>
            <a:ext cx="17919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3367B4"/>
                </a:solidFill>
                <a:latin typeface="Roboto"/>
                <a:ea typeface="Roboto"/>
                <a:cs typeface="Roboto"/>
                <a:sym typeface="Roboto"/>
              </a:rPr>
              <a:t>Wave 1</a:t>
            </a:r>
            <a:endParaRPr b="1" sz="1000">
              <a:solidFill>
                <a:srgbClr val="3367B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D"/>
              </a:buClr>
              <a:buSzPts val="600"/>
              <a:buFont typeface="Questrial"/>
              <a:buNone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personal recommendations: +2% of revenue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4403250" y="3538200"/>
            <a:ext cx="2695800" cy="11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3367B4"/>
                </a:solidFill>
                <a:latin typeface="Roboto"/>
                <a:ea typeface="Roboto"/>
                <a:cs typeface="Roboto"/>
                <a:sym typeface="Roboto"/>
              </a:rPr>
              <a:t>Wave 2</a:t>
            </a:r>
            <a:endParaRPr b="1" sz="1000">
              <a:solidFill>
                <a:srgbClr val="3367B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rPr>
              <a:t>3 models of individual recommendations:</a:t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D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0C0C0D"/>
                </a:solidFill>
                <a:latin typeface="Roboto Light"/>
                <a:ea typeface="Roboto Light"/>
                <a:cs typeface="Roboto Light"/>
                <a:sym typeface="Roboto Light"/>
              </a:rPr>
              <a:t>new products;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C0C0D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0C0C0D"/>
                </a:solidFill>
                <a:latin typeface="Roboto Light"/>
                <a:ea typeface="Roboto Light"/>
                <a:cs typeface="Roboto Light"/>
                <a:sym typeface="Roboto Light"/>
              </a:rPr>
              <a:t>products purchased earlier;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C0C0D"/>
              </a:buClr>
              <a:buSzPts val="1000"/>
              <a:buFont typeface="Roboto Light"/>
              <a:buChar char="●"/>
            </a:pPr>
            <a:r>
              <a:rPr lang="ru" sz="1000">
                <a:solidFill>
                  <a:srgbClr val="0C0C0D"/>
                </a:solidFill>
                <a:latin typeface="Roboto Light"/>
                <a:ea typeface="Roboto Light"/>
                <a:cs typeface="Roboto Light"/>
                <a:sym typeface="Roboto Light"/>
              </a:rPr>
              <a:t>products not previously purchased;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C0C0D"/>
              </a:buClr>
              <a:buSzPts val="1000"/>
              <a:buFont typeface="Roboto Medium"/>
              <a:buChar char="●"/>
            </a:pPr>
            <a:r>
              <a:rPr lang="ru" sz="1000">
                <a:solidFill>
                  <a:srgbClr val="0C0C0D"/>
                </a:solidFill>
                <a:latin typeface="Roboto Medium"/>
                <a:ea typeface="Roboto Medium"/>
                <a:cs typeface="Roboto Medium"/>
                <a:sym typeface="Roboto Medium"/>
              </a:rPr>
              <a:t>+1% of revenue on top.</a:t>
            </a:r>
            <a:endParaRPr sz="1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6" name="Google Shape;186;p20"/>
          <p:cNvSpPr/>
          <p:nvPr/>
        </p:nvSpPr>
        <p:spPr>
          <a:xfrm>
            <a:off x="7002425" y="1601450"/>
            <a:ext cx="1830000" cy="739200"/>
          </a:xfrm>
          <a:prstGeom prst="roundRect">
            <a:avLst>
              <a:gd fmla="val 18377" name="adj"/>
            </a:avLst>
          </a:prstGeom>
          <a:solidFill>
            <a:schemeClr val="lt1"/>
          </a:solidFill>
          <a:ln cap="flat" cmpd="sng" w="9525">
            <a:solidFill>
              <a:srgbClr val="3367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 txBox="1"/>
          <p:nvPr/>
        </p:nvSpPr>
        <p:spPr>
          <a:xfrm>
            <a:off x="7002425" y="2340650"/>
            <a:ext cx="18300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rPr>
              <a:t>Impact on revenue</a:t>
            </a:r>
            <a:r>
              <a:rPr b="1" lang="ru" sz="12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solidFill>
                <a:srgbClr val="1D2F4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7418525" y="1676900"/>
            <a:ext cx="997800" cy="5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EA512F"/>
                </a:solidFill>
                <a:latin typeface="Roboto"/>
                <a:ea typeface="Roboto"/>
                <a:cs typeface="Roboto"/>
                <a:sym typeface="Roboto"/>
              </a:rPr>
              <a:t>+3%</a:t>
            </a:r>
            <a:endParaRPr sz="3000">
              <a:solidFill>
                <a:srgbClr val="EA512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9" name="Google Shape;1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" y="1520150"/>
            <a:ext cx="6194257" cy="197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/>
          <p:nvPr>
            <p:ph type="title"/>
          </p:nvPr>
        </p:nvSpPr>
        <p:spPr>
          <a:xfrm>
            <a:off x="311700" y="565850"/>
            <a:ext cx="8520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C0C0D"/>
              </a:buClr>
              <a:buSzPts val="1980"/>
              <a:buFont typeface="Source Code Pro"/>
              <a:buNone/>
            </a:pPr>
            <a:r>
              <a:rPr b="1" lang="ru" sz="200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Roadmap for implementing Recommendation system</a:t>
            </a:r>
            <a:endParaRPr b="1" sz="200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0850"/>
            <a:ext cx="727364" cy="36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21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" name="Google Shape;198;p21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08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9" name="Google Shape;199;p21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0" name="Google Shape;20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334575"/>
            <a:ext cx="8520602" cy="1647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21"/>
          <p:cNvGrpSpPr/>
          <p:nvPr/>
        </p:nvGrpSpPr>
        <p:grpSpPr>
          <a:xfrm>
            <a:off x="311700" y="3194450"/>
            <a:ext cx="3517200" cy="1410600"/>
            <a:chOff x="311700" y="377150"/>
            <a:chExt cx="3517200" cy="1410600"/>
          </a:xfrm>
        </p:grpSpPr>
        <p:sp>
          <p:nvSpPr>
            <p:cNvPr id="202" name="Google Shape;202;p21"/>
            <p:cNvSpPr txBox="1"/>
            <p:nvPr/>
          </p:nvSpPr>
          <p:spPr>
            <a:xfrm>
              <a:off x="311700" y="377150"/>
              <a:ext cx="3517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Options for system implementation</a:t>
              </a:r>
              <a:r>
                <a:rPr lang="ru" sz="1200">
                  <a:solidFill>
                    <a:srgbClr val="1D2F49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:</a:t>
              </a:r>
              <a:endParaRPr>
                <a:solidFill>
                  <a:srgbClr val="1D2F49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03" name="Google Shape;203;p21"/>
            <p:cNvSpPr txBox="1"/>
            <p:nvPr/>
          </p:nvSpPr>
          <p:spPr>
            <a:xfrm>
              <a:off x="311700" y="666650"/>
              <a:ext cx="2925000" cy="11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2100" lvl="0" marL="45720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1000"/>
                <a:buFont typeface="Roboto Light"/>
                <a:buChar char="●"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On-premise;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-292100" lvl="0" marL="457200" rtl="0" algn="l">
                <a:lnSpc>
                  <a:spcPct val="118181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F49"/>
                </a:buClr>
                <a:buSzPts val="1000"/>
                <a:buFont typeface="Roboto Light"/>
                <a:buChar char="●"/>
              </a:pPr>
              <a:r>
                <a:rPr lang="ru" sz="1000">
                  <a:solidFill>
                    <a:srgbClr val="1D2F49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SAAS</a:t>
              </a:r>
              <a:endParaRPr sz="1000">
                <a:solidFill>
                  <a:srgbClr val="1D2F4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/>
          <p:nvPr>
            <p:ph type="title"/>
          </p:nvPr>
        </p:nvSpPr>
        <p:spPr>
          <a:xfrm>
            <a:off x="311700" y="2318450"/>
            <a:ext cx="42555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solidFill>
                  <a:srgbClr val="1D2F49"/>
                </a:solidFill>
                <a:latin typeface="Roboto"/>
                <a:ea typeface="Roboto"/>
                <a:cs typeface="Roboto"/>
                <a:sym typeface="Roboto"/>
              </a:rPr>
              <a:t>NLP-based Services</a:t>
            </a:r>
            <a:endParaRPr b="1" sz="2020">
              <a:solidFill>
                <a:srgbClr val="1D2F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9" name="Google Shape;209;p22"/>
          <p:cNvCxnSpPr/>
          <p:nvPr/>
        </p:nvCxnSpPr>
        <p:spPr>
          <a:xfrm>
            <a:off x="1725" y="52895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0" name="Google Shape;210;p22"/>
          <p:cNvSpPr txBox="1"/>
          <p:nvPr/>
        </p:nvSpPr>
        <p:spPr>
          <a:xfrm>
            <a:off x="8316900" y="68750"/>
            <a:ext cx="515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1C2CF"/>
                </a:solidFill>
                <a:latin typeface="Roboto"/>
                <a:ea typeface="Roboto"/>
                <a:cs typeface="Roboto"/>
                <a:sym typeface="Roboto"/>
              </a:rPr>
              <a:t>09</a:t>
            </a:r>
            <a:endParaRPr b="1" sz="1200">
              <a:solidFill>
                <a:srgbClr val="C1C2C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1" name="Google Shape;211;p22"/>
          <p:cNvCxnSpPr/>
          <p:nvPr/>
        </p:nvCxnSpPr>
        <p:spPr>
          <a:xfrm>
            <a:off x="-6000" y="4950000"/>
            <a:ext cx="9156000" cy="0"/>
          </a:xfrm>
          <a:prstGeom prst="straightConnector1">
            <a:avLst/>
          </a:prstGeom>
          <a:noFill/>
          <a:ln cap="flat" cmpd="sng" w="9525">
            <a:solidFill>
              <a:srgbClr val="C1C2C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2" name="Google Shape;2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013" y="705925"/>
            <a:ext cx="3817276" cy="406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0" y="185000"/>
            <a:ext cx="1059057" cy="2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