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58" r:id="rId5"/>
    <p:sldId id="270" r:id="rId6"/>
    <p:sldId id="264" r:id="rId7"/>
    <p:sldId id="267" r:id="rId8"/>
    <p:sldId id="266"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7265" userDrawn="1">
          <p15:clr>
            <a:srgbClr val="A4A3A4"/>
          </p15:clr>
        </p15:guide>
        <p15:guide id="3"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D9F"/>
    <a:srgbClr val="E73439"/>
    <a:srgbClr val="EF2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4"/>
    <p:restoredTop sz="96281"/>
  </p:normalViewPr>
  <p:slideViewPr>
    <p:cSldViewPr snapToGrid="0" snapToObjects="1" showGuides="1">
      <p:cViewPr varScale="1">
        <p:scale>
          <a:sx n="117" d="100"/>
          <a:sy n="117" d="100"/>
        </p:scale>
        <p:origin x="438" y="84"/>
      </p:cViewPr>
      <p:guideLst>
        <p:guide orient="horz" pos="1275"/>
        <p:guide pos="7265"/>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702CE7A-BC54-854E-826B-99B55140980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77150" y="764651"/>
            <a:ext cx="3981450" cy="6093349"/>
          </a:xfrm>
          <a:prstGeom prst="rect">
            <a:avLst/>
          </a:prstGeom>
        </p:spPr>
      </p:pic>
      <p:pic>
        <p:nvPicPr>
          <p:cNvPr id="16" name="Рисунок 15">
            <a:extLst>
              <a:ext uri="{FF2B5EF4-FFF2-40B4-BE49-F238E27FC236}">
                <a16:creationId xmlns:a16="http://schemas.microsoft.com/office/drawing/2014/main" id="{168E9DA9-4DDB-5444-93FD-80F19AE06B4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532158" y="648989"/>
            <a:ext cx="2015793" cy="414204"/>
          </a:xfrm>
          <a:prstGeom prst="rect">
            <a:avLst/>
          </a:prstGeom>
        </p:spPr>
      </p:pic>
      <p:pic>
        <p:nvPicPr>
          <p:cNvPr id="2" name="Рисунок 1">
            <a:extLst>
              <a:ext uri="{FF2B5EF4-FFF2-40B4-BE49-F238E27FC236}">
                <a16:creationId xmlns:a16="http://schemas.microsoft.com/office/drawing/2014/main" id="{695677F2-4D67-6AEC-7BEC-D8E640DA0A54}"/>
              </a:ext>
            </a:extLst>
          </p:cNvPr>
          <p:cNvPicPr>
            <a:picLocks noChangeAspect="1"/>
          </p:cNvPicPr>
          <p:nvPr userDrawn="1"/>
        </p:nvPicPr>
        <p:blipFill>
          <a:blip r:embed="rId6"/>
          <a:stretch>
            <a:fillRect/>
          </a:stretch>
        </p:blipFill>
        <p:spPr>
          <a:xfrm>
            <a:off x="686223" y="339862"/>
            <a:ext cx="614492" cy="849578"/>
          </a:xfrm>
          <a:prstGeom prst="rect">
            <a:avLst/>
          </a:prstGeom>
        </p:spPr>
      </p:pic>
    </p:spTree>
    <p:extLst>
      <p:ext uri="{BB962C8B-B14F-4D97-AF65-F5344CB8AC3E}">
        <p14:creationId xmlns:p14="http://schemas.microsoft.com/office/powerpoint/2010/main" val="42049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6D3081-A76A-7144-873A-65324F6FBA8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DD40C00-5F54-1E49-ABA2-C9C05E72F65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0B6461-602E-FD49-BF79-CEC646A889DD}"/>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5" name="Нижний колонтитул 4">
            <a:extLst>
              <a:ext uri="{FF2B5EF4-FFF2-40B4-BE49-F238E27FC236}">
                <a16:creationId xmlns:a16="http://schemas.microsoft.com/office/drawing/2014/main" id="{90A55FBB-E42E-1C49-8544-57B3BAD6E1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919F3EC-2BEB-6840-A9FC-011991EE87FF}"/>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3835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B685C91-9278-9041-B36C-659B83C3E86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278C597-2D6B-8542-97F9-6ECF0609757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1743FC-2BEA-5E45-A4FF-FF4640B807DC}"/>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5" name="Нижний колонтитул 4">
            <a:extLst>
              <a:ext uri="{FF2B5EF4-FFF2-40B4-BE49-F238E27FC236}">
                <a16:creationId xmlns:a16="http://schemas.microsoft.com/office/drawing/2014/main" id="{FF35090E-1F7D-8846-9D98-5550A4FD3D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6A2815-3148-4941-BDC2-39A30DE563D9}"/>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347651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solidFill>
          <a:schemeClr val="bg1"/>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10C675F-CB16-FD4E-9063-30A86A87E74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10962" y="548640"/>
            <a:ext cx="4420117" cy="6309360"/>
          </a:xfrm>
          <a:prstGeom prst="rect">
            <a:avLst/>
          </a:prstGeom>
        </p:spPr>
      </p:pic>
    </p:spTree>
    <p:extLst>
      <p:ext uri="{BB962C8B-B14F-4D97-AF65-F5344CB8AC3E}">
        <p14:creationId xmlns:p14="http://schemas.microsoft.com/office/powerpoint/2010/main" val="152734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9" name="Номер слайда 4">
            <a:extLst>
              <a:ext uri="{FF2B5EF4-FFF2-40B4-BE49-F238E27FC236}">
                <a16:creationId xmlns:a16="http://schemas.microsoft.com/office/drawing/2014/main" id="{2B09B737-CE1F-4F44-AC03-E1071B18FE13}"/>
              </a:ext>
            </a:extLst>
          </p:cNvPr>
          <p:cNvSpPr>
            <a:spLocks noGrp="1"/>
          </p:cNvSpPr>
          <p:nvPr>
            <p:ph type="sldNum" sz="quarter" idx="12"/>
          </p:nvPr>
        </p:nvSpPr>
        <p:spPr>
          <a:xfrm>
            <a:off x="8778240" y="5975350"/>
            <a:ext cx="2743200" cy="365125"/>
          </a:xfrm>
        </p:spPr>
        <p:txBody>
          <a:bodyPr/>
          <a:lstStyle>
            <a:lvl1pPr>
              <a:defRPr sz="1800" b="1" i="0">
                <a:solidFill>
                  <a:schemeClr val="tx1"/>
                </a:solidFill>
                <a:latin typeface="Cera Pro" pitchFamily="2" charset="0"/>
              </a:defRPr>
            </a:lvl1pPr>
          </a:lstStyle>
          <a:p>
            <a:fld id="{43D4AB68-AA0B-BC41-9B56-72209301C5B5}" type="slidenum">
              <a:rPr lang="ru-RU" smtClean="0"/>
              <a:pPr/>
              <a:t>‹#›</a:t>
            </a:fld>
            <a:endParaRPr lang="ru-RU" dirty="0"/>
          </a:p>
        </p:txBody>
      </p:sp>
    </p:spTree>
    <p:extLst>
      <p:ext uri="{BB962C8B-B14F-4D97-AF65-F5344CB8AC3E}">
        <p14:creationId xmlns:p14="http://schemas.microsoft.com/office/powerpoint/2010/main" val="290695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5804E-417E-E844-BA41-43BE04A72D4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CB6696-0EE7-B04A-9727-C5608178E9B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E877D3D-1BF1-0745-9463-E250162E28E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223D6A1-BC0B-EE47-B4A4-9C720D2B6570}"/>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6" name="Нижний колонтитул 5">
            <a:extLst>
              <a:ext uri="{FF2B5EF4-FFF2-40B4-BE49-F238E27FC236}">
                <a16:creationId xmlns:a16="http://schemas.microsoft.com/office/drawing/2014/main" id="{66765FF9-D4EB-104E-9083-138E59F6BF4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2642519-4435-F74F-9272-008FF3AAA245}"/>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246029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245ED-21B6-224C-9507-4063969C1BA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39B3BAC-6D97-4841-B96A-11A04C041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5B66866-843B-3145-9D8D-4CD7C70491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9669CBF-A549-854A-98FC-9ABB88891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BBF1231-73FA-C243-8EAF-8A60FCCBA5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4230354-EA4D-A44C-BD99-4A04BBE2FC0C}"/>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8" name="Нижний колонтитул 7">
            <a:extLst>
              <a:ext uri="{FF2B5EF4-FFF2-40B4-BE49-F238E27FC236}">
                <a16:creationId xmlns:a16="http://schemas.microsoft.com/office/drawing/2014/main" id="{C5B54716-891F-664F-8EA8-D5E78324CC2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551EBD2-FC3D-9A43-8484-8B457C328B33}"/>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217194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C0FAE7-1BB3-6344-AFE6-7A85976874C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DD85882-1089-3A48-BAD1-8876676CD828}"/>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4" name="Нижний колонтитул 3">
            <a:extLst>
              <a:ext uri="{FF2B5EF4-FFF2-40B4-BE49-F238E27FC236}">
                <a16:creationId xmlns:a16="http://schemas.microsoft.com/office/drawing/2014/main" id="{C7090761-95C3-7E4B-BA61-B10E2BC9429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9A70BD7-6DA0-DC44-99DC-CB065D77EE90}"/>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17115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90320E3-B222-9144-8A91-DF84C58C87F4}"/>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3" name="Нижний колонтитул 2">
            <a:extLst>
              <a:ext uri="{FF2B5EF4-FFF2-40B4-BE49-F238E27FC236}">
                <a16:creationId xmlns:a16="http://schemas.microsoft.com/office/drawing/2014/main" id="{DAAD062D-3835-B64D-B3B5-7FF87B45ABA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76D95B9-9019-4248-9718-261C8C73AEB5}"/>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229468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F44C0-29E1-4B4F-88AA-6232C9806A9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59F526E-CEE8-1647-8BAC-89376C4CA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0A2C8D-9783-E046-86B9-9D91A5953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F99B11-E78F-3E41-81F6-39BD98876DCA}"/>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6" name="Нижний колонтитул 5">
            <a:extLst>
              <a:ext uri="{FF2B5EF4-FFF2-40B4-BE49-F238E27FC236}">
                <a16:creationId xmlns:a16="http://schemas.microsoft.com/office/drawing/2014/main" id="{D38C4669-0217-5C4A-BA75-288EADDA8E5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21E833-668D-D149-8111-BE0D1F90A8DC}"/>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78608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245D60-010D-FE4D-9D14-F2102A97DF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EEAFA44-AC5A-B540-A1CD-729C17AE0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0E3662E-1544-2A4D-85F0-AFD1A867F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4D290D-9922-8B43-8E2F-476E69B07663}"/>
              </a:ext>
            </a:extLst>
          </p:cNvPr>
          <p:cNvSpPr>
            <a:spLocks noGrp="1"/>
          </p:cNvSpPr>
          <p:nvPr>
            <p:ph type="dt" sz="half" idx="10"/>
          </p:nvPr>
        </p:nvSpPr>
        <p:spPr/>
        <p:txBody>
          <a:bodyPr/>
          <a:lstStyle/>
          <a:p>
            <a:fld id="{FEDFD706-4515-DC4D-AFFB-9DEB0C8EDF3C}" type="datetimeFigureOut">
              <a:rPr lang="ru-RU" smtClean="0"/>
              <a:t>18.04.2024</a:t>
            </a:fld>
            <a:endParaRPr lang="ru-RU"/>
          </a:p>
        </p:txBody>
      </p:sp>
      <p:sp>
        <p:nvSpPr>
          <p:cNvPr id="6" name="Нижний колонтитул 5">
            <a:extLst>
              <a:ext uri="{FF2B5EF4-FFF2-40B4-BE49-F238E27FC236}">
                <a16:creationId xmlns:a16="http://schemas.microsoft.com/office/drawing/2014/main" id="{83CFDE01-39F9-A644-9A86-36E5F43433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CF7D5C0-B956-5244-A752-62F120978BDA}"/>
              </a:ext>
            </a:extLst>
          </p:cNvPr>
          <p:cNvSpPr>
            <a:spLocks noGrp="1"/>
          </p:cNvSpPr>
          <p:nvPr>
            <p:ph type="sldNum" sz="quarter" idx="12"/>
          </p:nvPr>
        </p:nvSpPr>
        <p:spPr/>
        <p:txBody>
          <a:bodyPr/>
          <a:lstStyle/>
          <a:p>
            <a:fld id="{43D4AB68-AA0B-BC41-9B56-72209301C5B5}" type="slidenum">
              <a:rPr lang="ru-RU" smtClean="0"/>
              <a:t>‹#›</a:t>
            </a:fld>
            <a:endParaRPr lang="ru-RU"/>
          </a:p>
        </p:txBody>
      </p:sp>
    </p:spTree>
    <p:extLst>
      <p:ext uri="{BB962C8B-B14F-4D97-AF65-F5344CB8AC3E}">
        <p14:creationId xmlns:p14="http://schemas.microsoft.com/office/powerpoint/2010/main" val="64932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BFF812-6030-FD47-9537-16968F611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DD3F906-D560-D745-B636-3F1BF19DA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D1F2A6-8B8E-D340-AF91-3B057197F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D706-4515-DC4D-AFFB-9DEB0C8EDF3C}" type="datetimeFigureOut">
              <a:rPr lang="ru-RU" smtClean="0"/>
              <a:t>18.04.2024</a:t>
            </a:fld>
            <a:endParaRPr lang="ru-RU"/>
          </a:p>
        </p:txBody>
      </p:sp>
      <p:sp>
        <p:nvSpPr>
          <p:cNvPr id="5" name="Нижний колонтитул 4">
            <a:extLst>
              <a:ext uri="{FF2B5EF4-FFF2-40B4-BE49-F238E27FC236}">
                <a16:creationId xmlns:a16="http://schemas.microsoft.com/office/drawing/2014/main" id="{9410EB11-6A7B-3A40-AF63-28B696D1F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1B95B91-E2F6-124D-8F0F-3743E216E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4AB68-AA0B-BC41-9B56-72209301C5B5}" type="slidenum">
              <a:rPr lang="ru-RU" smtClean="0"/>
              <a:t>‹#›</a:t>
            </a:fld>
            <a:endParaRPr lang="ru-RU"/>
          </a:p>
        </p:txBody>
      </p:sp>
    </p:spTree>
    <p:extLst>
      <p:ext uri="{BB962C8B-B14F-4D97-AF65-F5344CB8AC3E}">
        <p14:creationId xmlns:p14="http://schemas.microsoft.com/office/powerpoint/2010/main" val="263992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8" Type="http://schemas.openxmlformats.org/officeDocument/2006/relationships/image" Target="../media/image3.png"/><Relationship Id="rId26" Type="http://schemas.openxmlformats.org/officeDocument/2006/relationships/image" Target="../media/image13.png"/><Relationship Id="rId21" Type="http://schemas.openxmlformats.org/officeDocument/2006/relationships/image" Target="../media/image8.jpeg"/><Relationship Id="rId17" Type="http://schemas.openxmlformats.org/officeDocument/2006/relationships/image" Target="../media/image4.svg"/><Relationship Id="rId25" Type="http://schemas.openxmlformats.org/officeDocument/2006/relationships/image" Target="../media/image12.png"/><Relationship Id="rId2" Type="http://schemas.openxmlformats.org/officeDocument/2006/relationships/image" Target="../media/image2.png"/><Relationship Id="rId20" Type="http://schemas.openxmlformats.org/officeDocument/2006/relationships/image" Target="../media/image7.png"/><Relationship Id="rId29" Type="http://schemas.openxmlformats.org/officeDocument/2006/relationships/image" Target="../media/image16.png"/><Relationship Id="rId1" Type="http://schemas.openxmlformats.org/officeDocument/2006/relationships/slideLayout" Target="../slideLayouts/slideLayout3.xml"/><Relationship Id="rId24" Type="http://schemas.openxmlformats.org/officeDocument/2006/relationships/image" Target="../media/image11.jpeg"/><Relationship Id="rId23" Type="http://schemas.openxmlformats.org/officeDocument/2006/relationships/image" Target="../media/image10.png"/><Relationship Id="rId28" Type="http://schemas.openxmlformats.org/officeDocument/2006/relationships/image" Target="../media/image15.png"/><Relationship Id="rId19" Type="http://schemas.openxmlformats.org/officeDocument/2006/relationships/image" Target="../media/image6.jpeg"/><Relationship Id="rId22" Type="http://schemas.openxmlformats.org/officeDocument/2006/relationships/image" Target="../media/image9.png"/><Relationship Id="rId27" Type="http://schemas.openxmlformats.org/officeDocument/2006/relationships/image" Target="../media/image14.png"/><Relationship Id="rId30" Type="http://schemas.openxmlformats.org/officeDocument/2006/relationships/image" Target="../media/image5.png"/></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jpeg"/><Relationship Id="rId26" Type="http://schemas.openxmlformats.org/officeDocument/2006/relationships/image" Target="../media/image32.jpg"/><Relationship Id="rId39" Type="http://schemas.openxmlformats.org/officeDocument/2006/relationships/image" Target="../media/image5.png"/><Relationship Id="rId21" Type="http://schemas.openxmlformats.org/officeDocument/2006/relationships/image" Target="../media/image27.png"/><Relationship Id="rId34" Type="http://schemas.openxmlformats.org/officeDocument/2006/relationships/image" Target="../media/image40.jpeg"/><Relationship Id="rId12" Type="http://schemas.openxmlformats.org/officeDocument/2006/relationships/image" Target="../media/image18.png"/><Relationship Id="rId17" Type="http://schemas.openxmlformats.org/officeDocument/2006/relationships/image" Target="../media/image23.jpg"/><Relationship Id="rId25" Type="http://schemas.openxmlformats.org/officeDocument/2006/relationships/image" Target="../media/image31.png"/><Relationship Id="rId33" Type="http://schemas.openxmlformats.org/officeDocument/2006/relationships/image" Target="../media/image39.jpeg"/><Relationship Id="rId38" Type="http://schemas.openxmlformats.org/officeDocument/2006/relationships/image" Target="../media/image44.jpg"/><Relationship Id="rId2" Type="http://schemas.openxmlformats.org/officeDocument/2006/relationships/image" Target="../media/image2.png"/><Relationship Id="rId16" Type="http://schemas.openxmlformats.org/officeDocument/2006/relationships/image" Target="../media/image22.png"/><Relationship Id="rId20" Type="http://schemas.openxmlformats.org/officeDocument/2006/relationships/image" Target="../media/image26.jpg"/><Relationship Id="rId29" Type="http://schemas.openxmlformats.org/officeDocument/2006/relationships/image" Target="../media/image35.jpeg"/><Relationship Id="rId1" Type="http://schemas.openxmlformats.org/officeDocument/2006/relationships/slideLayout" Target="../slideLayouts/slideLayout3.xml"/><Relationship Id="rId11" Type="http://schemas.openxmlformats.org/officeDocument/2006/relationships/image" Target="../media/image17.jp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15" Type="http://schemas.openxmlformats.org/officeDocument/2006/relationships/image" Target="../media/image21.jp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jpeg"/><Relationship Id="rId10" Type="http://schemas.openxmlformats.org/officeDocument/2006/relationships/image" Target="../media/image3.png"/><Relationship Id="rId19" Type="http://schemas.openxmlformats.org/officeDocument/2006/relationships/image" Target="../media/image25.jpeg"/><Relationship Id="rId31" Type="http://schemas.openxmlformats.org/officeDocument/2006/relationships/image" Target="../media/image37.png"/><Relationship Id="rId9" Type="http://schemas.openxmlformats.org/officeDocument/2006/relationships/image" Target="../media/image4.svg"/><Relationship Id="rId14" Type="http://schemas.openxmlformats.org/officeDocument/2006/relationships/image" Target="../media/image20.jp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hyperlink" Target="mailto:sales@cloud4u.com" TargetMode="External"/><Relationship Id="rId7"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899E01-5833-584A-90D1-979AA8974591}"/>
              </a:ext>
            </a:extLst>
          </p:cNvPr>
          <p:cNvSpPr txBox="1"/>
          <p:nvPr/>
        </p:nvSpPr>
        <p:spPr>
          <a:xfrm>
            <a:off x="839788" y="4454027"/>
            <a:ext cx="4188006" cy="646331"/>
          </a:xfrm>
          <a:prstGeom prst="rect">
            <a:avLst/>
          </a:prstGeom>
          <a:noFill/>
        </p:spPr>
        <p:txBody>
          <a:bodyPr wrap="none" lIns="0" rtlCol="0">
            <a:spAutoFit/>
          </a:bodyPr>
          <a:lstStyle/>
          <a:p>
            <a:r>
              <a:rPr lang="en-US" sz="3600" b="1" dirty="0" smtClean="0">
                <a:latin typeface="Cera Pro" pitchFamily="2" charset="0"/>
              </a:rPr>
              <a:t>Cloud4U (Flex LLC)</a:t>
            </a:r>
            <a:endParaRPr lang="ru-RU" sz="3600" b="1" dirty="0">
              <a:latin typeface="Cera Pro" pitchFamily="2" charset="0"/>
            </a:endParaRPr>
          </a:p>
        </p:txBody>
      </p:sp>
      <p:sp>
        <p:nvSpPr>
          <p:cNvPr id="12" name="TextBox 11">
            <a:extLst>
              <a:ext uri="{FF2B5EF4-FFF2-40B4-BE49-F238E27FC236}">
                <a16:creationId xmlns:a16="http://schemas.microsoft.com/office/drawing/2014/main" id="{F70C2B78-98E5-7440-9FB3-BA261A54CCBD}"/>
              </a:ext>
            </a:extLst>
          </p:cNvPr>
          <p:cNvSpPr txBox="1"/>
          <p:nvPr/>
        </p:nvSpPr>
        <p:spPr>
          <a:xfrm>
            <a:off x="839788" y="5564394"/>
            <a:ext cx="1770678" cy="707886"/>
          </a:xfrm>
          <a:prstGeom prst="rect">
            <a:avLst/>
          </a:prstGeom>
          <a:noFill/>
        </p:spPr>
        <p:txBody>
          <a:bodyPr wrap="none" lIns="0" rtlCol="0">
            <a:spAutoFit/>
          </a:bodyPr>
          <a:lstStyle/>
          <a:p>
            <a:r>
              <a:rPr lang="en-US" sz="2000" dirty="0">
                <a:latin typeface="CeraPro-Medium"/>
                <a:cs typeface="CeraPro-Medium"/>
              </a:rPr>
              <a:t>Tehran, Iran</a:t>
            </a:r>
            <a:endParaRPr lang="ru-RU" sz="2000" dirty="0">
              <a:latin typeface="CeraPro-Medium"/>
              <a:cs typeface="CeraPro-Medium"/>
            </a:endParaRPr>
          </a:p>
          <a:p>
            <a:r>
              <a:rPr lang="en" sz="2000" dirty="0">
                <a:latin typeface="CeraPro-Medium"/>
                <a:cs typeface="CeraPro-Medium"/>
              </a:rPr>
              <a:t>May 6-8, 2024</a:t>
            </a:r>
          </a:p>
        </p:txBody>
      </p:sp>
      <p:cxnSp>
        <p:nvCxnSpPr>
          <p:cNvPr id="14" name="Прямая соединительная линия 13">
            <a:extLst>
              <a:ext uri="{FF2B5EF4-FFF2-40B4-BE49-F238E27FC236}">
                <a16:creationId xmlns:a16="http://schemas.microsoft.com/office/drawing/2014/main" id="{0BB63903-70EC-0B4F-82A0-4E34F617E56B}"/>
              </a:ext>
            </a:extLst>
          </p:cNvPr>
          <p:cNvCxnSpPr>
            <a:cxnSpLocks/>
          </p:cNvCxnSpPr>
          <p:nvPr/>
        </p:nvCxnSpPr>
        <p:spPr>
          <a:xfrm>
            <a:off x="839788" y="5282652"/>
            <a:ext cx="3107372" cy="0"/>
          </a:xfrm>
          <a:prstGeom prst="line">
            <a:avLst/>
          </a:prstGeom>
          <a:ln w="38100">
            <a:solidFill>
              <a:srgbClr val="E73439"/>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46" y="2430903"/>
            <a:ext cx="3727439" cy="1175371"/>
          </a:xfrm>
          <a:prstGeom prst="rect">
            <a:avLst/>
          </a:prstGeom>
        </p:spPr>
      </p:pic>
    </p:spTree>
    <p:extLst>
      <p:ext uri="{BB962C8B-B14F-4D97-AF65-F5344CB8AC3E}">
        <p14:creationId xmlns:p14="http://schemas.microsoft.com/office/powerpoint/2010/main" val="870151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35184E-5215-BD41-A066-ECBC4BAFD0AF}"/>
              </a:ext>
            </a:extLst>
          </p:cNvPr>
          <p:cNvSpPr txBox="1"/>
          <p:nvPr/>
        </p:nvSpPr>
        <p:spPr>
          <a:xfrm>
            <a:off x="4271966" y="1832108"/>
            <a:ext cx="7353298" cy="2708434"/>
          </a:xfrm>
          <a:prstGeom prst="rect">
            <a:avLst/>
          </a:prstGeom>
          <a:noFill/>
        </p:spPr>
        <p:txBody>
          <a:bodyPr wrap="square">
            <a:spAutoFit/>
          </a:bodyPr>
          <a:lstStyle/>
          <a:p>
            <a:pPr>
              <a:tabLst>
                <a:tab pos="2705100" algn="l"/>
              </a:tabLst>
            </a:pPr>
            <a:r>
              <a:rPr lang="en" sz="2800" b="1" dirty="0">
                <a:solidFill>
                  <a:srgbClr val="E73439"/>
                </a:solidFill>
                <a:latin typeface="Cera Pro" pitchFamily="2" charset="0"/>
              </a:rPr>
              <a:t>ABOUT THE COMPANY</a:t>
            </a:r>
          </a:p>
          <a:p>
            <a:endParaRPr lang="en" sz="1600" b="1" dirty="0">
              <a:solidFill>
                <a:schemeClr val="tx1"/>
              </a:solidFill>
              <a:latin typeface="Cera Pro" pitchFamily="2" charset="0"/>
            </a:endParaRPr>
          </a:p>
          <a:p>
            <a:r>
              <a:rPr lang="en-US" dirty="0"/>
              <a:t>Established in 2009, cloud service provider </a:t>
            </a:r>
            <a:r>
              <a:rPr lang="en-US" dirty="0" smtClean="0"/>
              <a:t>Cloud4</a:t>
            </a:r>
            <a:r>
              <a:rPr lang="en-US" dirty="0"/>
              <a:t>U</a:t>
            </a:r>
            <a:r>
              <a:rPr lang="en-US" dirty="0" smtClean="0"/>
              <a:t> </a:t>
            </a:r>
            <a:r>
              <a:rPr lang="en-US" dirty="0"/>
              <a:t>creates  technological business opportunities and introduce fault-tolerant infrastructural IT solutions, technical innovations available for businesses of any scale. </a:t>
            </a:r>
            <a:endParaRPr lang="ru-RU" dirty="0"/>
          </a:p>
          <a:p>
            <a:r>
              <a:rPr lang="en-US" dirty="0"/>
              <a:t>Today Cloud4U operates worldwide with technological platforms in Turkey and Russia.  Our team is built of IT professionals and leaders in virtualization and information security with extensive experience in building cloud solutions.</a:t>
            </a:r>
            <a:endParaRPr lang="ru-RU" dirty="0"/>
          </a:p>
        </p:txBody>
      </p:sp>
      <p:pic>
        <p:nvPicPr>
          <p:cNvPr id="9" name="Рисунок 8">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C12548C8-F599-2EF6-2186-1178CF7DC3F5}"/>
              </a:ext>
            </a:extLst>
          </p:cNvPr>
          <p:cNvPicPr>
            <a:picLocks noChangeAspect="1"/>
          </p:cNvPicPr>
          <p:nvPr/>
        </p:nvPicPr>
        <p:blipFill>
          <a:blip r:embed="rId4"/>
          <a:stretch>
            <a:fillRect/>
          </a:stretch>
        </p:blipFill>
        <p:spPr>
          <a:xfrm>
            <a:off x="9310342" y="5750799"/>
            <a:ext cx="477639" cy="660371"/>
          </a:xfrm>
          <a:prstGeom prst="rect">
            <a:avLst/>
          </a:prstGeom>
        </p:spPr>
      </p:pic>
    </p:spTree>
    <p:extLst>
      <p:ext uri="{BB962C8B-B14F-4D97-AF65-F5344CB8AC3E}">
        <p14:creationId xmlns:p14="http://schemas.microsoft.com/office/powerpoint/2010/main" val="1984600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94CDC4-0C7C-1840-BFEC-9DE0C7EF1CA9}"/>
              </a:ext>
            </a:extLst>
          </p:cNvPr>
          <p:cNvSpPr txBox="1"/>
          <p:nvPr/>
        </p:nvSpPr>
        <p:spPr>
          <a:xfrm>
            <a:off x="533400" y="931535"/>
            <a:ext cx="3004349" cy="523220"/>
          </a:xfrm>
          <a:prstGeom prst="rect">
            <a:avLst/>
          </a:prstGeom>
          <a:noFill/>
        </p:spPr>
        <p:txBody>
          <a:bodyPr wrap="none" rtlCol="0">
            <a:spAutoFit/>
          </a:bodyPr>
          <a:lstStyle/>
          <a:p>
            <a:r>
              <a:rPr lang="en" sz="2800" b="1" dirty="0">
                <a:latin typeface="Cera Pro" pitchFamily="2" charset="0"/>
              </a:rPr>
              <a:t>OUR COMPANY </a:t>
            </a:r>
            <a:endParaRPr lang="ru-RU" sz="2800" b="1" dirty="0">
              <a:latin typeface="Cera Pro" pitchFamily="2" charset="0"/>
            </a:endParaRPr>
          </a:p>
        </p:txBody>
      </p:sp>
      <p:pic>
        <p:nvPicPr>
          <p:cNvPr id="9" name="Рисунок 8">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66327" y="5955889"/>
            <a:ext cx="1566862" cy="321958"/>
          </a:xfrm>
          <a:prstGeom prst="rect">
            <a:avLst/>
          </a:prstGeom>
        </p:spPr>
      </p:pic>
      <p:sp>
        <p:nvSpPr>
          <p:cNvPr id="12" name="TextBox 11">
            <a:extLst>
              <a:ext uri="{FF2B5EF4-FFF2-40B4-BE49-F238E27FC236}">
                <a16:creationId xmlns:a16="http://schemas.microsoft.com/office/drawing/2014/main" id="{97CD09A9-230A-7F48-A1E2-44E7E46EF8ED}"/>
              </a:ext>
            </a:extLst>
          </p:cNvPr>
          <p:cNvSpPr txBox="1"/>
          <p:nvPr/>
        </p:nvSpPr>
        <p:spPr>
          <a:xfrm>
            <a:off x="249010" y="1762806"/>
            <a:ext cx="5846763" cy="3077766"/>
          </a:xfrm>
          <a:prstGeom prst="rect">
            <a:avLst/>
          </a:prstGeom>
          <a:noFill/>
        </p:spPr>
        <p:txBody>
          <a:bodyPr wrap="square" rtlCol="0">
            <a:spAutoFit/>
          </a:bodyPr>
          <a:lstStyle/>
          <a:p>
            <a:pPr marL="285750" indent="-285750">
              <a:spcAft>
                <a:spcPts val="1200"/>
              </a:spcAft>
              <a:buClr>
                <a:srgbClr val="E73439"/>
              </a:buClr>
              <a:buFont typeface="Arial" panose="020B0604020202020204" pitchFamily="34" charset="0"/>
              <a:buChar char="•"/>
            </a:pPr>
            <a:r>
              <a:rPr lang="en" b="1" dirty="0" smtClean="0">
                <a:latin typeface="Cera Pro" pitchFamily="2" charset="0"/>
              </a:rPr>
              <a:t>15+</a:t>
            </a:r>
            <a:r>
              <a:rPr lang="en" dirty="0" smtClean="0">
                <a:latin typeface="Cera Pro" pitchFamily="2" charset="0"/>
              </a:rPr>
              <a:t> </a:t>
            </a:r>
            <a:r>
              <a:rPr lang="en" dirty="0">
                <a:latin typeface="Cera Pro" pitchFamily="2" charset="0"/>
              </a:rPr>
              <a:t>years </a:t>
            </a:r>
            <a:r>
              <a:rPr lang="en" dirty="0" smtClean="0">
                <a:latin typeface="Cera Pro" pitchFamily="2" charset="0"/>
              </a:rPr>
              <a:t>in building cloud solutions globally</a:t>
            </a:r>
          </a:p>
          <a:p>
            <a:pPr marL="285750" indent="-285750">
              <a:spcAft>
                <a:spcPts val="1200"/>
              </a:spcAft>
              <a:buClr>
                <a:srgbClr val="E73439"/>
              </a:buClr>
              <a:buFont typeface="Arial" panose="020B0604020202020204" pitchFamily="34" charset="0"/>
              <a:buChar char="•"/>
            </a:pPr>
            <a:r>
              <a:rPr lang="en" b="1" dirty="0" smtClean="0">
                <a:latin typeface="Cera Pro" pitchFamily="2" charset="0"/>
              </a:rPr>
              <a:t>3</a:t>
            </a:r>
            <a:r>
              <a:rPr lang="en" dirty="0" smtClean="0">
                <a:latin typeface="Cera Pro" pitchFamily="2" charset="0"/>
              </a:rPr>
              <a:t> data centers TIER III </a:t>
            </a:r>
          </a:p>
          <a:p>
            <a:pPr marL="285750" indent="-285750">
              <a:spcAft>
                <a:spcPts val="1200"/>
              </a:spcAft>
              <a:buClr>
                <a:srgbClr val="E73439"/>
              </a:buClr>
              <a:buFont typeface="Arial" panose="020B0604020202020204" pitchFamily="34" charset="0"/>
              <a:buChar char="•"/>
            </a:pPr>
            <a:r>
              <a:rPr lang="en" dirty="0" smtClean="0">
                <a:latin typeface="Cera Pro" pitchFamily="2" charset="0"/>
              </a:rPr>
              <a:t>Service </a:t>
            </a:r>
            <a:r>
              <a:rPr lang="en" b="1" dirty="0" smtClean="0">
                <a:latin typeface="Cera Pro" pitchFamily="2" charset="0"/>
              </a:rPr>
              <a:t>uptime SLA 99.982%</a:t>
            </a:r>
            <a:r>
              <a:rPr lang="en" dirty="0" smtClean="0">
                <a:latin typeface="Cera Pro" pitchFamily="2" charset="0"/>
              </a:rPr>
              <a:t> guaranteed legally</a:t>
            </a:r>
            <a:endParaRPr lang="en-US" dirty="0">
              <a:latin typeface="Cera Pro" pitchFamily="2" charset="0"/>
            </a:endParaRPr>
          </a:p>
          <a:p>
            <a:pPr marL="285750" indent="-285750">
              <a:spcAft>
                <a:spcPts val="1200"/>
              </a:spcAft>
              <a:buClr>
                <a:srgbClr val="E73439"/>
              </a:buClr>
              <a:buFont typeface="Arial" panose="020B0604020202020204" pitchFamily="34" charset="0"/>
              <a:buChar char="•"/>
            </a:pPr>
            <a:r>
              <a:rPr lang="en-US" b="1" dirty="0" smtClean="0">
                <a:latin typeface="Cera Pro" pitchFamily="2" charset="0"/>
              </a:rPr>
              <a:t>5</a:t>
            </a:r>
            <a:r>
              <a:rPr lang="en-US" dirty="0" smtClean="0">
                <a:latin typeface="Cera Pro" pitchFamily="2" charset="0"/>
              </a:rPr>
              <a:t> languages spoken (English, Russian, Iranian, Turkish, French)</a:t>
            </a:r>
            <a:endParaRPr lang="en" dirty="0">
              <a:latin typeface="Cera Pro" pitchFamily="2" charset="0"/>
            </a:endParaRPr>
          </a:p>
          <a:p>
            <a:pPr marL="285750" indent="-285750">
              <a:spcAft>
                <a:spcPts val="1200"/>
              </a:spcAft>
              <a:buClr>
                <a:srgbClr val="E73439"/>
              </a:buClr>
              <a:buFont typeface="Arial" panose="020B0604020202020204" pitchFamily="34" charset="0"/>
              <a:buChar char="•"/>
            </a:pPr>
            <a:r>
              <a:rPr lang="en" dirty="0" smtClean="0">
                <a:latin typeface="Cera Pro" pitchFamily="2" charset="0"/>
              </a:rPr>
              <a:t>Full </a:t>
            </a:r>
            <a:r>
              <a:rPr lang="en" dirty="0">
                <a:latin typeface="Cera Pro" pitchFamily="2" charset="0"/>
              </a:rPr>
              <a:t>technical support </a:t>
            </a:r>
            <a:r>
              <a:rPr lang="en" b="1" dirty="0">
                <a:latin typeface="Cera Pro" pitchFamily="2" charset="0"/>
              </a:rPr>
              <a:t>24/7/365</a:t>
            </a:r>
          </a:p>
          <a:p>
            <a:r>
              <a:rPr lang="en-US" dirty="0"/>
              <a:t> </a:t>
            </a:r>
            <a:endParaRPr lang="ru-RU" dirty="0"/>
          </a:p>
          <a:p>
            <a:pPr marL="285750" indent="-285750">
              <a:spcAft>
                <a:spcPts val="1200"/>
              </a:spcAft>
              <a:buClr>
                <a:srgbClr val="E73439"/>
              </a:buClr>
              <a:buFont typeface="Arial" panose="020B0604020202020204" pitchFamily="34" charset="0"/>
              <a:buChar char="•"/>
            </a:pPr>
            <a:endParaRPr lang="ru-RU" dirty="0">
              <a:latin typeface="Cera Pro" pitchFamily="2" charset="0"/>
            </a:endParaRPr>
          </a:p>
        </p:txBody>
      </p:sp>
      <p:pic>
        <p:nvPicPr>
          <p:cNvPr id="4" name="Рисунок 3">
            <a:extLst>
              <a:ext uri="{FF2B5EF4-FFF2-40B4-BE49-F238E27FC236}">
                <a16:creationId xmlns:a16="http://schemas.microsoft.com/office/drawing/2014/main" id="{614A2D2E-5787-2DF1-C83D-4724BCF54B19}"/>
              </a:ext>
            </a:extLst>
          </p:cNvPr>
          <p:cNvPicPr>
            <a:picLocks noChangeAspect="1"/>
          </p:cNvPicPr>
          <p:nvPr/>
        </p:nvPicPr>
        <p:blipFill>
          <a:blip r:embed="rId4"/>
          <a:stretch>
            <a:fillRect/>
          </a:stretch>
        </p:blipFill>
        <p:spPr>
          <a:xfrm>
            <a:off x="9310342" y="5750799"/>
            <a:ext cx="477639" cy="660371"/>
          </a:xfrm>
          <a:prstGeom prst="rect">
            <a:avLst/>
          </a:prstGeom>
        </p:spPr>
      </p:pic>
      <p:sp>
        <p:nvSpPr>
          <p:cNvPr id="6" name="TextBox 5"/>
          <p:cNvSpPr txBox="1"/>
          <p:nvPr/>
        </p:nvSpPr>
        <p:spPr>
          <a:xfrm>
            <a:off x="6095773" y="1272949"/>
            <a:ext cx="5772978" cy="5232202"/>
          </a:xfrm>
          <a:prstGeom prst="rect">
            <a:avLst/>
          </a:prstGeom>
          <a:noFill/>
        </p:spPr>
        <p:txBody>
          <a:bodyPr wrap="square" rtlCol="0">
            <a:spAutoFit/>
          </a:bodyPr>
          <a:lstStyle/>
          <a:p>
            <a:pPr marL="285750" indent="-285750">
              <a:spcAft>
                <a:spcPts val="1200"/>
              </a:spcAft>
              <a:buClr>
                <a:srgbClr val="E73439"/>
              </a:buClr>
              <a:buFont typeface="Arial" panose="020B0604020202020204" pitchFamily="34" charset="0"/>
              <a:buChar char="•"/>
            </a:pPr>
            <a:r>
              <a:rPr lang="en" dirty="0">
                <a:latin typeface="Cera Pro" pitchFamily="2" charset="0"/>
              </a:rPr>
              <a:t>Certified </a:t>
            </a:r>
          </a:p>
          <a:p>
            <a:r>
              <a:rPr lang="en-US" b="1" dirty="0"/>
              <a:t>PCI DSS </a:t>
            </a:r>
            <a:r>
              <a:rPr lang="en-US" b="1" dirty="0" smtClean="0"/>
              <a:t>Certificate</a:t>
            </a:r>
          </a:p>
          <a:p>
            <a:pPr lvl="0"/>
            <a:r>
              <a:rPr lang="en-US" dirty="0" smtClean="0"/>
              <a:t>ISO </a:t>
            </a:r>
            <a:r>
              <a:rPr lang="en-US" dirty="0"/>
              <a:t>9001-2015  - Quality management systems</a:t>
            </a:r>
            <a:endParaRPr lang="ru-RU" dirty="0"/>
          </a:p>
          <a:p>
            <a:pPr lvl="0"/>
            <a:r>
              <a:rPr lang="en-US" dirty="0"/>
              <a:t>ISO 27001-2006 – Information Security Management</a:t>
            </a:r>
            <a:endParaRPr lang="ru-RU" dirty="0"/>
          </a:p>
          <a:p>
            <a:pPr lvl="0"/>
            <a:r>
              <a:rPr lang="en-US" dirty="0"/>
              <a:t>ISO/IEC 27013:2012 (</a:t>
            </a:r>
            <a:r>
              <a:rPr lang="ru-RU" dirty="0"/>
              <a:t>ГОСТ Р ИСО</a:t>
            </a:r>
            <a:r>
              <a:rPr lang="en-US" dirty="0"/>
              <a:t>/</a:t>
            </a:r>
            <a:r>
              <a:rPr lang="ru-RU" dirty="0"/>
              <a:t>МЭК</a:t>
            </a:r>
            <a:r>
              <a:rPr lang="en-US" dirty="0"/>
              <a:t> 27013-2014) - Information technology — Security techniques</a:t>
            </a:r>
            <a:endParaRPr lang="ru-RU" dirty="0"/>
          </a:p>
          <a:p>
            <a:pPr lvl="0"/>
            <a:r>
              <a:rPr lang="en-US" dirty="0"/>
              <a:t>ISO 20000-1-2013 -  Information technology — Service management</a:t>
            </a:r>
            <a:endParaRPr lang="ru-RU" dirty="0"/>
          </a:p>
          <a:p>
            <a:pPr lvl="0"/>
            <a:r>
              <a:rPr lang="en-US" dirty="0"/>
              <a:t>ISO/IEC 27017:2015 - Information technology — Security techniques (Cloud Services)</a:t>
            </a:r>
            <a:endParaRPr lang="ru-RU" dirty="0"/>
          </a:p>
          <a:p>
            <a:pPr lvl="0"/>
            <a:r>
              <a:rPr lang="en-US" dirty="0"/>
              <a:t>ISO/IEC 27018:2019 - Information technology — Security techniques (protection of personally identifiable information (PII) in public clouds) </a:t>
            </a:r>
            <a:endParaRPr lang="ru-RU" dirty="0"/>
          </a:p>
          <a:p>
            <a:pPr lvl="0"/>
            <a:r>
              <a:rPr lang="en-US" dirty="0"/>
              <a:t>ISO 22301-2014 - Societal security. Business continuity management systems</a:t>
            </a:r>
            <a:endParaRPr lang="ru-RU" dirty="0"/>
          </a:p>
          <a:p>
            <a:pPr lvl="0"/>
            <a:r>
              <a:rPr lang="en-US" dirty="0"/>
              <a:t>ISO 27031-2012 - Information technology — Security techniques</a:t>
            </a:r>
            <a:endParaRPr lang="ru-RU" dirty="0"/>
          </a:p>
          <a:p>
            <a:endParaRPr lang="ru-RU" dirty="0"/>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4368" y="609878"/>
            <a:ext cx="2040130" cy="643313"/>
          </a:xfrm>
          <a:prstGeom prst="rect">
            <a:avLst/>
          </a:prstGeom>
        </p:spPr>
      </p:pic>
    </p:spTree>
    <p:extLst>
      <p:ext uri="{BB962C8B-B14F-4D97-AF65-F5344CB8AC3E}">
        <p14:creationId xmlns:p14="http://schemas.microsoft.com/office/powerpoint/2010/main" val="295014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679212" cy="523220"/>
          </a:xfrm>
          <a:prstGeom prst="rect">
            <a:avLst/>
          </a:prstGeom>
          <a:noFill/>
        </p:spPr>
        <p:txBody>
          <a:bodyPr wrap="none" rtlCol="0">
            <a:spAutoFit/>
          </a:bodyPr>
          <a:lstStyle/>
          <a:p>
            <a:r>
              <a:rPr lang="en" sz="2800" b="1" dirty="0">
                <a:latin typeface="Cera Pro" pitchFamily="2" charset="0"/>
              </a:rPr>
              <a:t>COMPANY SERVICES</a:t>
            </a:r>
            <a:endParaRPr lang="ru-RU" sz="2800" b="1" dirty="0">
              <a:latin typeface="Cera Pro" pitchFamily="2" charset="0"/>
            </a:endParaRPr>
          </a:p>
        </p:txBody>
      </p:sp>
      <p:sp>
        <p:nvSpPr>
          <p:cNvPr id="4" name="Прямоугольник 3">
            <a:extLst>
              <a:ext uri="{FF2B5EF4-FFF2-40B4-BE49-F238E27FC236}">
                <a16:creationId xmlns:a16="http://schemas.microsoft.com/office/drawing/2014/main" id="{36572045-081E-5E4E-8EC4-2C0C63FD775B}"/>
              </a:ext>
            </a:extLst>
          </p:cNvPr>
          <p:cNvSpPr/>
          <p:nvPr/>
        </p:nvSpPr>
        <p:spPr>
          <a:xfrm>
            <a:off x="623888" y="2209800"/>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smtClean="0">
                <a:solidFill>
                  <a:schemeClr val="tx1"/>
                </a:solidFill>
                <a:latin typeface="Cera Pro" pitchFamily="2" charset="0"/>
              </a:rPr>
              <a:t>Cloud and </a:t>
            </a:r>
            <a:r>
              <a:rPr lang="en-US" sz="2000" dirty="0">
                <a:solidFill>
                  <a:schemeClr val="tx1"/>
                </a:solidFill>
                <a:latin typeface="Cera Pro" pitchFamily="2" charset="0"/>
              </a:rPr>
              <a:t>D</a:t>
            </a:r>
            <a:r>
              <a:rPr lang="en-US" sz="2000" dirty="0" smtClean="0">
                <a:solidFill>
                  <a:schemeClr val="tx1"/>
                </a:solidFill>
                <a:latin typeface="Cera Pro" pitchFamily="2" charset="0"/>
              </a:rPr>
              <a:t>ata </a:t>
            </a:r>
            <a:r>
              <a:rPr lang="en-US" sz="2000" dirty="0">
                <a:solidFill>
                  <a:schemeClr val="tx1"/>
                </a:solidFill>
                <a:latin typeface="Cera Pro" pitchFamily="2" charset="0"/>
              </a:rPr>
              <a:t>c</a:t>
            </a:r>
            <a:r>
              <a:rPr lang="en-US" sz="2000" dirty="0" smtClean="0">
                <a:solidFill>
                  <a:schemeClr val="tx1"/>
                </a:solidFill>
                <a:latin typeface="Cera Pro" pitchFamily="2" charset="0"/>
              </a:rPr>
              <a:t>enters</a:t>
            </a:r>
            <a:endParaRPr lang="ru-RU" sz="2000" dirty="0">
              <a:solidFill>
                <a:schemeClr val="tx1"/>
              </a:solidFill>
              <a:latin typeface="Cera Pro" pitchFamily="2" charset="0"/>
            </a:endParaRPr>
          </a:p>
        </p:txBody>
      </p:sp>
      <p:sp>
        <p:nvSpPr>
          <p:cNvPr id="5" name="TextBox 4">
            <a:extLst>
              <a:ext uri="{FF2B5EF4-FFF2-40B4-BE49-F238E27FC236}">
                <a16:creationId xmlns:a16="http://schemas.microsoft.com/office/drawing/2014/main" id="{1B444F16-8F49-454C-85CE-67778F1E266E}"/>
              </a:ext>
            </a:extLst>
          </p:cNvPr>
          <p:cNvSpPr txBox="1"/>
          <p:nvPr/>
        </p:nvSpPr>
        <p:spPr>
          <a:xfrm>
            <a:off x="533400" y="1859607"/>
            <a:ext cx="631904" cy="1508105"/>
          </a:xfrm>
          <a:prstGeom prst="rect">
            <a:avLst/>
          </a:prstGeom>
          <a:noFill/>
        </p:spPr>
        <p:txBody>
          <a:bodyPr wrap="none" rtlCol="0">
            <a:spAutoFit/>
          </a:bodyPr>
          <a:lstStyle/>
          <a:p>
            <a:r>
              <a:rPr lang="en-US" sz="9200" dirty="0">
                <a:solidFill>
                  <a:srgbClr val="E73439"/>
                </a:solidFill>
                <a:latin typeface="Cera Pro" pitchFamily="2" charset="0"/>
              </a:rPr>
              <a:t>1</a:t>
            </a:r>
            <a:endParaRPr lang="ru-RU" sz="9200" dirty="0">
              <a:solidFill>
                <a:srgbClr val="E73439"/>
              </a:solidFill>
              <a:latin typeface="Cera Pro" pitchFamily="2" charset="0"/>
            </a:endParaRPr>
          </a:p>
        </p:txBody>
      </p:sp>
      <p:sp>
        <p:nvSpPr>
          <p:cNvPr id="6" name="Прямоугольник 5">
            <a:extLst>
              <a:ext uri="{FF2B5EF4-FFF2-40B4-BE49-F238E27FC236}">
                <a16:creationId xmlns:a16="http://schemas.microsoft.com/office/drawing/2014/main" id="{2FD7B00F-034D-9D46-A38B-A62C5CA59082}"/>
              </a:ext>
            </a:extLst>
          </p:cNvPr>
          <p:cNvSpPr/>
          <p:nvPr/>
        </p:nvSpPr>
        <p:spPr>
          <a:xfrm>
            <a:off x="623888" y="4077970"/>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dirty="0">
                <a:solidFill>
                  <a:schemeClr val="tx1"/>
                </a:solidFill>
              </a:rPr>
              <a:t>Disaster Recovery Solutions</a:t>
            </a:r>
            <a:endParaRPr lang="ru-RU" sz="2000" dirty="0">
              <a:solidFill>
                <a:schemeClr val="tx1"/>
              </a:solidFill>
              <a:latin typeface="Cera Pro" pitchFamily="2" charset="0"/>
            </a:endParaRPr>
          </a:p>
        </p:txBody>
      </p:sp>
      <p:sp>
        <p:nvSpPr>
          <p:cNvPr id="7" name="TextBox 6">
            <a:extLst>
              <a:ext uri="{FF2B5EF4-FFF2-40B4-BE49-F238E27FC236}">
                <a16:creationId xmlns:a16="http://schemas.microsoft.com/office/drawing/2014/main" id="{181462B2-33F1-3B42-918C-70E83A483332}"/>
              </a:ext>
            </a:extLst>
          </p:cNvPr>
          <p:cNvSpPr txBox="1"/>
          <p:nvPr/>
        </p:nvSpPr>
        <p:spPr>
          <a:xfrm>
            <a:off x="453173" y="3695907"/>
            <a:ext cx="873957" cy="1523494"/>
          </a:xfrm>
          <a:prstGeom prst="rect">
            <a:avLst/>
          </a:prstGeom>
          <a:noFill/>
        </p:spPr>
        <p:txBody>
          <a:bodyPr wrap="square" rtlCol="0">
            <a:spAutoFit/>
          </a:bodyPr>
          <a:lstStyle/>
          <a:p>
            <a:r>
              <a:rPr lang="ru-RU" sz="9300" dirty="0">
                <a:solidFill>
                  <a:srgbClr val="E73439"/>
                </a:solidFill>
                <a:latin typeface="Cera Pro" pitchFamily="2" charset="0"/>
              </a:rPr>
              <a:t>3</a:t>
            </a:r>
          </a:p>
        </p:txBody>
      </p:sp>
      <p:sp>
        <p:nvSpPr>
          <p:cNvPr id="16" name="Прямоугольник 15">
            <a:extLst>
              <a:ext uri="{FF2B5EF4-FFF2-40B4-BE49-F238E27FC236}">
                <a16:creationId xmlns:a16="http://schemas.microsoft.com/office/drawing/2014/main" id="{F40706E1-F53C-7641-AB66-841E70AACF97}"/>
              </a:ext>
            </a:extLst>
          </p:cNvPr>
          <p:cNvSpPr/>
          <p:nvPr/>
        </p:nvSpPr>
        <p:spPr>
          <a:xfrm>
            <a:off x="6838316" y="2327850"/>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dirty="0">
                <a:solidFill>
                  <a:schemeClr val="tx1"/>
                </a:solidFill>
                <a:latin typeface="Cera Pro" pitchFamily="2" charset="0"/>
              </a:rPr>
              <a:t>Compute cloud , GPU-cloud</a:t>
            </a:r>
            <a:endParaRPr lang="ru-RU" dirty="0">
              <a:solidFill>
                <a:schemeClr val="tx1"/>
              </a:solidFill>
              <a:latin typeface="Cera Pro" pitchFamily="2" charset="0"/>
            </a:endParaRPr>
          </a:p>
          <a:p>
            <a:endParaRPr lang="ru-RU" dirty="0"/>
          </a:p>
        </p:txBody>
      </p:sp>
      <p:sp>
        <p:nvSpPr>
          <p:cNvPr id="17" name="TextBox 16">
            <a:extLst>
              <a:ext uri="{FF2B5EF4-FFF2-40B4-BE49-F238E27FC236}">
                <a16:creationId xmlns:a16="http://schemas.microsoft.com/office/drawing/2014/main" id="{9B6F75DA-4669-9843-9157-F1382EFD195E}"/>
              </a:ext>
            </a:extLst>
          </p:cNvPr>
          <p:cNvSpPr txBox="1"/>
          <p:nvPr/>
        </p:nvSpPr>
        <p:spPr>
          <a:xfrm>
            <a:off x="6706552" y="1859607"/>
            <a:ext cx="845103" cy="1508105"/>
          </a:xfrm>
          <a:prstGeom prst="rect">
            <a:avLst/>
          </a:prstGeom>
          <a:noFill/>
        </p:spPr>
        <p:txBody>
          <a:bodyPr wrap="none" rtlCol="0">
            <a:spAutoFit/>
          </a:bodyPr>
          <a:lstStyle/>
          <a:p>
            <a:r>
              <a:rPr lang="ru-RU" sz="9200" dirty="0">
                <a:solidFill>
                  <a:srgbClr val="E73439"/>
                </a:solidFill>
                <a:latin typeface="Cera Pro" pitchFamily="2" charset="0"/>
              </a:rPr>
              <a:t>2</a:t>
            </a:r>
          </a:p>
        </p:txBody>
      </p:sp>
      <p:sp>
        <p:nvSpPr>
          <p:cNvPr id="18" name="Прямоугольник 17">
            <a:extLst>
              <a:ext uri="{FF2B5EF4-FFF2-40B4-BE49-F238E27FC236}">
                <a16:creationId xmlns:a16="http://schemas.microsoft.com/office/drawing/2014/main" id="{D074D491-F195-EB48-B996-101036B281EF}"/>
              </a:ext>
            </a:extLst>
          </p:cNvPr>
          <p:cNvSpPr/>
          <p:nvPr/>
        </p:nvSpPr>
        <p:spPr>
          <a:xfrm>
            <a:off x="6838317" y="4012078"/>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dirty="0">
                <a:solidFill>
                  <a:schemeClr val="tx1"/>
                </a:solidFill>
              </a:rPr>
              <a:t>File storage (S3 Object Storage, file sharing </a:t>
            </a:r>
            <a:r>
              <a:rPr lang="en-US" dirty="0" err="1">
                <a:solidFill>
                  <a:schemeClr val="tx1"/>
                </a:solidFill>
              </a:rPr>
              <a:t>Nextcloud</a:t>
            </a:r>
            <a:r>
              <a:rPr lang="en-US" dirty="0">
                <a:solidFill>
                  <a:schemeClr val="tx1"/>
                </a:solidFill>
              </a:rPr>
              <a:t>)</a:t>
            </a:r>
            <a:endParaRPr lang="ru-RU" sz="2000" dirty="0">
              <a:solidFill>
                <a:schemeClr val="tx1"/>
              </a:solidFill>
              <a:latin typeface="Cera Pro" pitchFamily="2" charset="0"/>
            </a:endParaRPr>
          </a:p>
        </p:txBody>
      </p:sp>
      <p:sp>
        <p:nvSpPr>
          <p:cNvPr id="19" name="TextBox 18">
            <a:extLst>
              <a:ext uri="{FF2B5EF4-FFF2-40B4-BE49-F238E27FC236}">
                <a16:creationId xmlns:a16="http://schemas.microsoft.com/office/drawing/2014/main" id="{0AB716BA-15E0-B347-8688-37D0E12F5643}"/>
              </a:ext>
            </a:extLst>
          </p:cNvPr>
          <p:cNvSpPr txBox="1"/>
          <p:nvPr/>
        </p:nvSpPr>
        <p:spPr>
          <a:xfrm>
            <a:off x="6763485" y="3711147"/>
            <a:ext cx="873957" cy="1523494"/>
          </a:xfrm>
          <a:prstGeom prst="rect">
            <a:avLst/>
          </a:prstGeom>
          <a:noFill/>
        </p:spPr>
        <p:txBody>
          <a:bodyPr wrap="square" rtlCol="0">
            <a:spAutoFit/>
          </a:bodyPr>
          <a:lstStyle/>
          <a:p>
            <a:r>
              <a:rPr lang="ru-RU" sz="9300" dirty="0">
                <a:solidFill>
                  <a:srgbClr val="E73439"/>
                </a:solidFill>
                <a:latin typeface="Cera Pro" pitchFamily="2" charset="0"/>
              </a:rPr>
              <a:t>4</a:t>
            </a:r>
          </a:p>
        </p:txBody>
      </p:sp>
      <p:pic>
        <p:nvPicPr>
          <p:cNvPr id="20" name="Рисунок 19">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7885C9A0-845A-54E1-34C0-32F944A87DA8}"/>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4368" y="609878"/>
            <a:ext cx="2040130" cy="643313"/>
          </a:xfrm>
          <a:prstGeom prst="rect">
            <a:avLst/>
          </a:prstGeom>
        </p:spPr>
      </p:pic>
    </p:spTree>
    <p:extLst>
      <p:ext uri="{BB962C8B-B14F-4D97-AF65-F5344CB8AC3E}">
        <p14:creationId xmlns:p14="http://schemas.microsoft.com/office/powerpoint/2010/main" val="12909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3679212" cy="523220"/>
          </a:xfrm>
          <a:prstGeom prst="rect">
            <a:avLst/>
          </a:prstGeom>
          <a:noFill/>
        </p:spPr>
        <p:txBody>
          <a:bodyPr wrap="none" rtlCol="0">
            <a:spAutoFit/>
          </a:bodyPr>
          <a:lstStyle/>
          <a:p>
            <a:r>
              <a:rPr lang="en" sz="2800" b="1" dirty="0">
                <a:latin typeface="Cera Pro" pitchFamily="2" charset="0"/>
              </a:rPr>
              <a:t>COMPANY SERVICES</a:t>
            </a:r>
            <a:endParaRPr lang="ru-RU" sz="2800" b="1" dirty="0">
              <a:latin typeface="Cera Pro" pitchFamily="2" charset="0"/>
            </a:endParaRPr>
          </a:p>
        </p:txBody>
      </p:sp>
      <p:sp>
        <p:nvSpPr>
          <p:cNvPr id="4" name="Прямоугольник 3">
            <a:extLst>
              <a:ext uri="{FF2B5EF4-FFF2-40B4-BE49-F238E27FC236}">
                <a16:creationId xmlns:a16="http://schemas.microsoft.com/office/drawing/2014/main" id="{36572045-081E-5E4E-8EC4-2C0C63FD775B}"/>
              </a:ext>
            </a:extLst>
          </p:cNvPr>
          <p:cNvSpPr/>
          <p:nvPr/>
        </p:nvSpPr>
        <p:spPr>
          <a:xfrm>
            <a:off x="623888" y="2209800"/>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a:solidFill>
                  <a:schemeClr val="tx1"/>
                </a:solidFill>
                <a:latin typeface="Cera Pro" pitchFamily="2" charset="0"/>
              </a:rPr>
              <a:t>Database hosting (SAP HANA, Oracle, SQL)</a:t>
            </a:r>
            <a:endParaRPr lang="ru-RU" sz="2000" dirty="0">
              <a:solidFill>
                <a:schemeClr val="tx1"/>
              </a:solidFill>
              <a:latin typeface="Cera Pro" pitchFamily="2" charset="0"/>
            </a:endParaRPr>
          </a:p>
        </p:txBody>
      </p:sp>
      <p:sp>
        <p:nvSpPr>
          <p:cNvPr id="5" name="TextBox 4">
            <a:extLst>
              <a:ext uri="{FF2B5EF4-FFF2-40B4-BE49-F238E27FC236}">
                <a16:creationId xmlns:a16="http://schemas.microsoft.com/office/drawing/2014/main" id="{1B444F16-8F49-454C-85CE-67778F1E266E}"/>
              </a:ext>
            </a:extLst>
          </p:cNvPr>
          <p:cNvSpPr txBox="1"/>
          <p:nvPr/>
        </p:nvSpPr>
        <p:spPr>
          <a:xfrm>
            <a:off x="533400" y="1859607"/>
            <a:ext cx="838691" cy="1508105"/>
          </a:xfrm>
          <a:prstGeom prst="rect">
            <a:avLst/>
          </a:prstGeom>
          <a:noFill/>
        </p:spPr>
        <p:txBody>
          <a:bodyPr wrap="none" rtlCol="0">
            <a:spAutoFit/>
          </a:bodyPr>
          <a:lstStyle/>
          <a:p>
            <a:r>
              <a:rPr lang="en-US" sz="9200" dirty="0">
                <a:solidFill>
                  <a:srgbClr val="E73439"/>
                </a:solidFill>
                <a:latin typeface="Cera Pro" pitchFamily="2" charset="0"/>
              </a:rPr>
              <a:t>5</a:t>
            </a:r>
            <a:endParaRPr lang="ru-RU" sz="9200" dirty="0">
              <a:solidFill>
                <a:srgbClr val="E73439"/>
              </a:solidFill>
              <a:latin typeface="Cera Pro" pitchFamily="2" charset="0"/>
            </a:endParaRPr>
          </a:p>
        </p:txBody>
      </p:sp>
      <p:sp>
        <p:nvSpPr>
          <p:cNvPr id="6" name="Прямоугольник 5">
            <a:extLst>
              <a:ext uri="{FF2B5EF4-FFF2-40B4-BE49-F238E27FC236}">
                <a16:creationId xmlns:a16="http://schemas.microsoft.com/office/drawing/2014/main" id="{2FD7B00F-034D-9D46-A38B-A62C5CA59082}"/>
              </a:ext>
            </a:extLst>
          </p:cNvPr>
          <p:cNvSpPr/>
          <p:nvPr/>
        </p:nvSpPr>
        <p:spPr>
          <a:xfrm>
            <a:off x="623888" y="4077970"/>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dirty="0">
                <a:solidFill>
                  <a:schemeClr val="tx1"/>
                </a:solidFill>
                <a:latin typeface="Cera Pro" pitchFamily="2" charset="0"/>
                <a:ea typeface="Calibri" panose="020F0502020204030204" pitchFamily="34" charset="0"/>
                <a:cs typeface="Times New Roman" panose="02020603050405020304" pitchFamily="18" charset="0"/>
              </a:rPr>
              <a:t>VDI, Hosted Exchange, other SaaS services</a:t>
            </a:r>
            <a:endParaRPr lang="ru-RU" sz="2000" dirty="0">
              <a:solidFill>
                <a:schemeClr val="tx1"/>
              </a:solidFill>
              <a:latin typeface="Cera Pro" pitchFamily="2" charset="0"/>
            </a:endParaRPr>
          </a:p>
        </p:txBody>
      </p:sp>
      <p:sp>
        <p:nvSpPr>
          <p:cNvPr id="7" name="TextBox 6">
            <a:extLst>
              <a:ext uri="{FF2B5EF4-FFF2-40B4-BE49-F238E27FC236}">
                <a16:creationId xmlns:a16="http://schemas.microsoft.com/office/drawing/2014/main" id="{181462B2-33F1-3B42-918C-70E83A483332}"/>
              </a:ext>
            </a:extLst>
          </p:cNvPr>
          <p:cNvSpPr txBox="1"/>
          <p:nvPr/>
        </p:nvSpPr>
        <p:spPr>
          <a:xfrm>
            <a:off x="453173" y="3695907"/>
            <a:ext cx="873957" cy="1523494"/>
          </a:xfrm>
          <a:prstGeom prst="rect">
            <a:avLst/>
          </a:prstGeom>
          <a:noFill/>
        </p:spPr>
        <p:txBody>
          <a:bodyPr wrap="square" rtlCol="0">
            <a:spAutoFit/>
          </a:bodyPr>
          <a:lstStyle/>
          <a:p>
            <a:r>
              <a:rPr lang="en-US" sz="9300" dirty="0">
                <a:solidFill>
                  <a:srgbClr val="E73439"/>
                </a:solidFill>
                <a:latin typeface="Cera Pro" pitchFamily="2" charset="0"/>
              </a:rPr>
              <a:t>7</a:t>
            </a:r>
            <a:endParaRPr lang="ru-RU" sz="9300" dirty="0">
              <a:solidFill>
                <a:srgbClr val="E73439"/>
              </a:solidFill>
              <a:latin typeface="Cera Pro" pitchFamily="2" charset="0"/>
            </a:endParaRPr>
          </a:p>
        </p:txBody>
      </p:sp>
      <p:sp>
        <p:nvSpPr>
          <p:cNvPr id="16" name="Прямоугольник 15">
            <a:extLst>
              <a:ext uri="{FF2B5EF4-FFF2-40B4-BE49-F238E27FC236}">
                <a16:creationId xmlns:a16="http://schemas.microsoft.com/office/drawing/2014/main" id="{F40706E1-F53C-7641-AB66-841E70AACF97}"/>
              </a:ext>
            </a:extLst>
          </p:cNvPr>
          <p:cNvSpPr/>
          <p:nvPr/>
        </p:nvSpPr>
        <p:spPr>
          <a:xfrm>
            <a:off x="6838316" y="2374264"/>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pPr>
              <a:lnSpc>
                <a:spcPct val="90000"/>
              </a:lnSpc>
            </a:pPr>
            <a:r>
              <a:rPr lang="en-US" sz="2000" dirty="0">
                <a:solidFill>
                  <a:schemeClr val="tx1"/>
                </a:solidFill>
                <a:latin typeface="Cera Pro" pitchFamily="2" charset="0"/>
              </a:rPr>
              <a:t>Security solutions and audits (Anti-</a:t>
            </a:r>
            <a:r>
              <a:rPr lang="en-US" sz="2000" dirty="0" err="1">
                <a:solidFill>
                  <a:schemeClr val="tx1"/>
                </a:solidFill>
                <a:latin typeface="Cera Pro" pitchFamily="2" charset="0"/>
              </a:rPr>
              <a:t>DDoS</a:t>
            </a:r>
            <a:r>
              <a:rPr lang="en-US" sz="2000" dirty="0">
                <a:solidFill>
                  <a:schemeClr val="tx1"/>
                </a:solidFill>
                <a:latin typeface="Cera Pro" pitchFamily="2" charset="0"/>
              </a:rPr>
              <a:t>. VPN, WAF, NEXGEN FW etc.)</a:t>
            </a:r>
          </a:p>
          <a:p>
            <a:pPr>
              <a:lnSpc>
                <a:spcPct val="90000"/>
              </a:lnSpc>
            </a:pPr>
            <a:endParaRPr lang="en-US" sz="2000" dirty="0">
              <a:solidFill>
                <a:schemeClr val="tx1"/>
              </a:solidFill>
              <a:latin typeface="Cera Pro" pitchFamily="2" charset="0"/>
            </a:endParaRPr>
          </a:p>
        </p:txBody>
      </p:sp>
      <p:sp>
        <p:nvSpPr>
          <p:cNvPr id="17" name="TextBox 16">
            <a:extLst>
              <a:ext uri="{FF2B5EF4-FFF2-40B4-BE49-F238E27FC236}">
                <a16:creationId xmlns:a16="http://schemas.microsoft.com/office/drawing/2014/main" id="{9B6F75DA-4669-9843-9157-F1382EFD195E}"/>
              </a:ext>
            </a:extLst>
          </p:cNvPr>
          <p:cNvSpPr txBox="1"/>
          <p:nvPr/>
        </p:nvSpPr>
        <p:spPr>
          <a:xfrm>
            <a:off x="6706552" y="1859607"/>
            <a:ext cx="835485" cy="1508105"/>
          </a:xfrm>
          <a:prstGeom prst="rect">
            <a:avLst/>
          </a:prstGeom>
          <a:noFill/>
        </p:spPr>
        <p:txBody>
          <a:bodyPr wrap="none" rtlCol="0">
            <a:spAutoFit/>
          </a:bodyPr>
          <a:lstStyle/>
          <a:p>
            <a:r>
              <a:rPr lang="en-US" sz="9200" dirty="0">
                <a:solidFill>
                  <a:srgbClr val="E73439"/>
                </a:solidFill>
                <a:latin typeface="Cera Pro" pitchFamily="2" charset="0"/>
              </a:rPr>
              <a:t>6</a:t>
            </a:r>
            <a:endParaRPr lang="ru-RU" sz="9200" dirty="0">
              <a:solidFill>
                <a:srgbClr val="E73439"/>
              </a:solidFill>
              <a:latin typeface="Cera Pro" pitchFamily="2" charset="0"/>
            </a:endParaRPr>
          </a:p>
        </p:txBody>
      </p:sp>
      <p:sp>
        <p:nvSpPr>
          <p:cNvPr id="18" name="Прямоугольник 17">
            <a:extLst>
              <a:ext uri="{FF2B5EF4-FFF2-40B4-BE49-F238E27FC236}">
                <a16:creationId xmlns:a16="http://schemas.microsoft.com/office/drawing/2014/main" id="{D074D491-F195-EB48-B996-101036B281EF}"/>
              </a:ext>
            </a:extLst>
          </p:cNvPr>
          <p:cNvSpPr/>
          <p:nvPr/>
        </p:nvSpPr>
        <p:spPr>
          <a:xfrm>
            <a:off x="6873240" y="4077970"/>
            <a:ext cx="4694872" cy="80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r>
              <a:rPr lang="en-US" kern="100" dirty="0" smtClean="0">
                <a:solidFill>
                  <a:schemeClr val="tx1"/>
                </a:solidFill>
                <a:latin typeface="Cera Pro" pitchFamily="2" charset="0"/>
                <a:ea typeface="Calibri" panose="020F0502020204030204" pitchFamily="34" charset="0"/>
                <a:cs typeface="Times New Roman" panose="02020603050405020304" pitchFamily="18" charset="0"/>
              </a:rPr>
              <a:t>Kubernetes-as-a-service</a:t>
            </a:r>
            <a:endParaRPr lang="ru-RU" sz="1800" kern="100" dirty="0">
              <a:solidFill>
                <a:schemeClr val="tx1"/>
              </a:solidFill>
              <a:effectLst/>
              <a:latin typeface="Cera Pro" pitchFamily="2"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AB716BA-15E0-B347-8688-37D0E12F5643}"/>
              </a:ext>
            </a:extLst>
          </p:cNvPr>
          <p:cNvSpPr txBox="1"/>
          <p:nvPr/>
        </p:nvSpPr>
        <p:spPr>
          <a:xfrm>
            <a:off x="6763485" y="3711147"/>
            <a:ext cx="873957" cy="1523494"/>
          </a:xfrm>
          <a:prstGeom prst="rect">
            <a:avLst/>
          </a:prstGeom>
          <a:noFill/>
        </p:spPr>
        <p:txBody>
          <a:bodyPr wrap="square" rtlCol="0">
            <a:spAutoFit/>
          </a:bodyPr>
          <a:lstStyle/>
          <a:p>
            <a:r>
              <a:rPr lang="en-US" sz="9300" dirty="0">
                <a:solidFill>
                  <a:srgbClr val="E73439"/>
                </a:solidFill>
                <a:latin typeface="Cera Pro" pitchFamily="2" charset="0"/>
              </a:rPr>
              <a:t>8</a:t>
            </a:r>
            <a:endParaRPr lang="ru-RU" sz="9300" dirty="0">
              <a:solidFill>
                <a:srgbClr val="E73439"/>
              </a:solidFill>
              <a:latin typeface="Cera Pro" pitchFamily="2" charset="0"/>
            </a:endParaRPr>
          </a:p>
        </p:txBody>
      </p:sp>
      <p:pic>
        <p:nvPicPr>
          <p:cNvPr id="20" name="Рисунок 19">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B1668916-98E0-4C95-44DE-ED802CCC3C20}"/>
              </a:ext>
            </a:extLst>
          </p:cNvPr>
          <p:cNvPicPr>
            <a:picLocks noChangeAspect="1"/>
          </p:cNvPicPr>
          <p:nvPr/>
        </p:nvPicPr>
        <p:blipFill>
          <a:blip r:embed="rId4"/>
          <a:stretch>
            <a:fillRect/>
          </a:stretch>
        </p:blipFill>
        <p:spPr>
          <a:xfrm>
            <a:off x="9310342" y="5750799"/>
            <a:ext cx="477639" cy="660371"/>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4368" y="609878"/>
            <a:ext cx="2040130" cy="643313"/>
          </a:xfrm>
          <a:prstGeom prst="rect">
            <a:avLst/>
          </a:prstGeom>
        </p:spPr>
      </p:pic>
    </p:spTree>
    <p:extLst>
      <p:ext uri="{BB962C8B-B14F-4D97-AF65-F5344CB8AC3E}">
        <p14:creationId xmlns:p14="http://schemas.microsoft.com/office/powerpoint/2010/main" val="337681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2826415" cy="523220"/>
          </a:xfrm>
          <a:prstGeom prst="rect">
            <a:avLst/>
          </a:prstGeom>
          <a:noFill/>
        </p:spPr>
        <p:txBody>
          <a:bodyPr wrap="none" rtlCol="0">
            <a:spAutoFit/>
          </a:bodyPr>
          <a:lstStyle/>
          <a:p>
            <a:r>
              <a:rPr lang="en" sz="2800" b="1" dirty="0">
                <a:latin typeface="Cera Pro" pitchFamily="2" charset="0"/>
              </a:rPr>
              <a:t>OUR PARTNERS</a:t>
            </a:r>
            <a:endParaRPr lang="ru-RU" sz="2800" b="1" dirty="0">
              <a:latin typeface="Cera Pro" pitchFamily="2" charset="0"/>
            </a:endParaRPr>
          </a:p>
        </p:txBody>
      </p:sp>
      <p:pic>
        <p:nvPicPr>
          <p:cNvPr id="21" name="Рисунок 20">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xmlns="" r:embed="rId17"/>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90ABAADD-558C-6079-E07C-9F4C734C5F0A}"/>
              </a:ext>
            </a:extLst>
          </p:cNvPr>
          <p:cNvPicPr>
            <a:picLocks noChangeAspect="1"/>
          </p:cNvPicPr>
          <p:nvPr/>
        </p:nvPicPr>
        <p:blipFill>
          <a:blip r:embed="rId18"/>
          <a:stretch>
            <a:fillRect/>
          </a:stretch>
        </p:blipFill>
        <p:spPr>
          <a:xfrm>
            <a:off x="9310342" y="5750799"/>
            <a:ext cx="477639" cy="660371"/>
          </a:xfrm>
          <a:prstGeom prst="rect">
            <a:avLst/>
          </a:prstGeom>
        </p:spPr>
      </p:pic>
      <p:sp>
        <p:nvSpPr>
          <p:cNvPr id="19" name="AutoShape 1"/>
          <p:cNvSpPr>
            <a:spLocks noChangeAspect="1" noChangeArrowheads="1"/>
          </p:cNvSpPr>
          <p:nvPr/>
        </p:nvSpPr>
        <p:spPr bwMode="auto">
          <a:xfrm>
            <a:off x="997452" y="2093312"/>
            <a:ext cx="9907473" cy="35818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20" name="Group 7083"/>
          <p:cNvGrpSpPr>
            <a:grpSpLocks/>
          </p:cNvGrpSpPr>
          <p:nvPr/>
        </p:nvGrpSpPr>
        <p:grpSpPr bwMode="auto">
          <a:xfrm>
            <a:off x="1186389" y="1913868"/>
            <a:ext cx="9563369" cy="3786684"/>
            <a:chOff x="0" y="0"/>
            <a:chExt cx="61371" cy="23850"/>
          </a:xfrm>
        </p:grpSpPr>
        <p:pic>
          <p:nvPicPr>
            <p:cNvPr id="22" name="Picture 62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162" y="2910"/>
              <a:ext cx="24034" cy="146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5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5775"/>
              <a:ext cx="18653" cy="85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5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262" y="8564"/>
              <a:ext cx="12208" cy="211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5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506" y="1889"/>
              <a:ext cx="7376" cy="37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6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65" y="381"/>
              <a:ext cx="4724" cy="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6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259" y="350"/>
              <a:ext cx="6188" cy="64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6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093" y="10058"/>
              <a:ext cx="12360" cy="137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6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032" y="1935"/>
              <a:ext cx="13198" cy="36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6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8531" y="10332"/>
              <a:ext cx="20117" cy="113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7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5811" y="0"/>
              <a:ext cx="11826" cy="55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7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1361" y="11582"/>
              <a:ext cx="20010" cy="7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Рисунок 3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474368" y="609878"/>
            <a:ext cx="2040130" cy="643313"/>
          </a:xfrm>
          <a:prstGeom prst="rect">
            <a:avLst/>
          </a:prstGeom>
        </p:spPr>
      </p:pic>
    </p:spTree>
    <p:extLst>
      <p:ext uri="{BB962C8B-B14F-4D97-AF65-F5344CB8AC3E}">
        <p14:creationId xmlns:p14="http://schemas.microsoft.com/office/powerpoint/2010/main" val="53736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A4294-66C6-504F-B471-5F72654527C1}"/>
              </a:ext>
            </a:extLst>
          </p:cNvPr>
          <p:cNvSpPr txBox="1"/>
          <p:nvPr/>
        </p:nvSpPr>
        <p:spPr>
          <a:xfrm>
            <a:off x="533400" y="931535"/>
            <a:ext cx="2465740" cy="523220"/>
          </a:xfrm>
          <a:prstGeom prst="rect">
            <a:avLst/>
          </a:prstGeom>
          <a:noFill/>
        </p:spPr>
        <p:txBody>
          <a:bodyPr wrap="none" rtlCol="0">
            <a:spAutoFit/>
          </a:bodyPr>
          <a:lstStyle/>
          <a:p>
            <a:r>
              <a:rPr lang="en" sz="2800" b="1" dirty="0">
                <a:latin typeface="Cera Pro" pitchFamily="2" charset="0"/>
              </a:rPr>
              <a:t>OUR CLIENTS</a:t>
            </a:r>
            <a:endParaRPr lang="ru-RU" sz="2800" b="1" dirty="0">
              <a:latin typeface="Cera Pro" pitchFamily="2" charset="0"/>
            </a:endParaRPr>
          </a:p>
        </p:txBody>
      </p:sp>
      <p:pic>
        <p:nvPicPr>
          <p:cNvPr id="13" name="Рисунок 12">
            <a:extLst>
              <a:ext uri="{FF2B5EF4-FFF2-40B4-BE49-F238E27FC236}">
                <a16:creationId xmlns:a16="http://schemas.microsoft.com/office/drawing/2014/main" id="{F743937C-BD32-D344-A14F-2A754A819631}"/>
              </a:ext>
            </a:extLst>
          </p:cNvPr>
          <p:cNvPicPr>
            <a:picLocks noChangeAspect="1"/>
          </p:cNvPicPr>
          <p:nvPr/>
        </p:nvPicPr>
        <p:blipFill>
          <a:blip r:embed="rId2">
            <a:extLst>
              <a:ext uri="{96DAC541-7B7A-43D3-8B79-37D633B846F1}">
                <asvg:svgBlip xmlns:asvg="http://schemas.microsoft.com/office/drawing/2016/SVG/main" xmlns="" r:embed="rId9"/>
              </a:ext>
            </a:extLst>
          </a:blip>
          <a:stretch>
            <a:fillRect/>
          </a:stretch>
        </p:blipFill>
        <p:spPr>
          <a:xfrm>
            <a:off x="9966327" y="5955889"/>
            <a:ext cx="1566862" cy="321958"/>
          </a:xfrm>
          <a:prstGeom prst="rect">
            <a:avLst/>
          </a:prstGeom>
        </p:spPr>
      </p:pic>
      <p:pic>
        <p:nvPicPr>
          <p:cNvPr id="2" name="Рисунок 1">
            <a:extLst>
              <a:ext uri="{FF2B5EF4-FFF2-40B4-BE49-F238E27FC236}">
                <a16:creationId xmlns:a16="http://schemas.microsoft.com/office/drawing/2014/main" id="{3718A469-409C-26F8-3397-337497A40A40}"/>
              </a:ext>
            </a:extLst>
          </p:cNvPr>
          <p:cNvPicPr>
            <a:picLocks noChangeAspect="1"/>
          </p:cNvPicPr>
          <p:nvPr/>
        </p:nvPicPr>
        <p:blipFill>
          <a:blip r:embed="rId10"/>
          <a:stretch>
            <a:fillRect/>
          </a:stretch>
        </p:blipFill>
        <p:spPr>
          <a:xfrm>
            <a:off x="9310342" y="5750799"/>
            <a:ext cx="477639" cy="660371"/>
          </a:xfrm>
          <a:prstGeom prst="rect">
            <a:avLst/>
          </a:prstGeom>
        </p:spPr>
      </p:pic>
      <p:pic>
        <p:nvPicPr>
          <p:cNvPr id="12" name="Рисунок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594" y="5660265"/>
            <a:ext cx="1885959" cy="841438"/>
          </a:xfrm>
          <a:prstGeom prst="rect">
            <a:avLst/>
          </a:prstGeom>
        </p:spPr>
      </p:pic>
      <p:pic>
        <p:nvPicPr>
          <p:cNvPr id="14" name="Рисунок 13">
            <a:extLst>
              <a:ext uri="{FF2B5EF4-FFF2-40B4-BE49-F238E27FC236}">
                <a16:creationId xmlns:a16="http://schemas.microsoft.com/office/drawing/2014/main" id="{6FA4CB64-18A3-418A-825F-60A825D75368}"/>
              </a:ext>
            </a:extLst>
          </p:cNvPr>
          <p:cNvPicPr>
            <a:picLocks noChangeAspect="1"/>
          </p:cNvPicPr>
          <p:nvPr/>
        </p:nvPicPr>
        <p:blipFill>
          <a:blip r:embed="rId12"/>
          <a:stretch>
            <a:fillRect/>
          </a:stretch>
        </p:blipFill>
        <p:spPr>
          <a:xfrm>
            <a:off x="662381" y="1614821"/>
            <a:ext cx="2240571" cy="609860"/>
          </a:xfrm>
          <a:prstGeom prst="rect">
            <a:avLst/>
          </a:prstGeom>
        </p:spPr>
      </p:pic>
      <p:pic>
        <p:nvPicPr>
          <p:cNvPr id="15" name="Рисунок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81947" y="4127599"/>
            <a:ext cx="1765841" cy="696036"/>
          </a:xfrm>
          <a:prstGeom prst="rect">
            <a:avLst/>
          </a:prstGeom>
        </p:spPr>
      </p:pic>
      <p:pic>
        <p:nvPicPr>
          <p:cNvPr id="17" name="Рисунок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099" y="3396440"/>
            <a:ext cx="2065265" cy="570729"/>
          </a:xfrm>
          <a:prstGeom prst="rect">
            <a:avLst/>
          </a:prstGeom>
        </p:spPr>
      </p:pic>
      <p:pic>
        <p:nvPicPr>
          <p:cNvPr id="18" name="Рисунок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86433" y="2781915"/>
            <a:ext cx="1264113" cy="1123255"/>
          </a:xfrm>
          <a:prstGeom prst="rect">
            <a:avLst/>
          </a:prstGeom>
        </p:spPr>
      </p:pic>
      <p:sp>
        <p:nvSpPr>
          <p:cNvPr id="19" name="TextBox 18"/>
          <p:cNvSpPr txBox="1"/>
          <p:nvPr/>
        </p:nvSpPr>
        <p:spPr>
          <a:xfrm>
            <a:off x="3205142" y="1581879"/>
            <a:ext cx="2672866" cy="707886"/>
          </a:xfrm>
          <a:prstGeom prst="rect">
            <a:avLst/>
          </a:prstGeom>
          <a:noFill/>
        </p:spPr>
        <p:txBody>
          <a:bodyPr wrap="square" rtlCol="0">
            <a:spAutoFit/>
          </a:bodyPr>
          <a:lstStyle/>
          <a:p>
            <a:r>
              <a:rPr lang="en-US" sz="4000" b="1" dirty="0">
                <a:solidFill>
                  <a:srgbClr val="1A9F29"/>
                </a:solidFill>
              </a:rPr>
              <a:t>HEINEKEN</a:t>
            </a:r>
            <a:endParaRPr lang="ru-RU" sz="4000" b="1" dirty="0">
              <a:solidFill>
                <a:srgbClr val="1A9F29"/>
              </a:solidFill>
            </a:endParaRPr>
          </a:p>
        </p:txBody>
      </p:sp>
      <p:pic>
        <p:nvPicPr>
          <p:cNvPr id="20" name="Рисунок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8594" y="4269953"/>
            <a:ext cx="2248222" cy="730672"/>
          </a:xfrm>
          <a:prstGeom prst="rect">
            <a:avLst/>
          </a:prstGeom>
        </p:spPr>
      </p:pic>
      <p:pic>
        <p:nvPicPr>
          <p:cNvPr id="21" name="Рисунок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47406" y="5137106"/>
            <a:ext cx="1570325" cy="765654"/>
          </a:xfrm>
          <a:prstGeom prst="rect">
            <a:avLst/>
          </a:prstGeom>
        </p:spPr>
      </p:pic>
      <p:pic>
        <p:nvPicPr>
          <p:cNvPr id="22" name="Рисунок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34144" y="3165241"/>
            <a:ext cx="1663255" cy="798641"/>
          </a:xfrm>
          <a:prstGeom prst="rect">
            <a:avLst/>
          </a:prstGeom>
        </p:spPr>
      </p:pic>
      <p:pic>
        <p:nvPicPr>
          <p:cNvPr id="23" name="Рисунок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48317" y="2351886"/>
            <a:ext cx="1885840" cy="649611"/>
          </a:xfrm>
          <a:prstGeom prst="rect">
            <a:avLst/>
          </a:prstGeom>
        </p:spPr>
      </p:pic>
      <p:pic>
        <p:nvPicPr>
          <p:cNvPr id="24" name="Рисунок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04576" y="5126576"/>
            <a:ext cx="1346864" cy="1313672"/>
          </a:xfrm>
          <a:prstGeom prst="rect">
            <a:avLst/>
          </a:prstGeom>
        </p:spPr>
      </p:pic>
      <p:pic>
        <p:nvPicPr>
          <p:cNvPr id="25" name="Рисунок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015328" y="5251357"/>
            <a:ext cx="2075185" cy="1037593"/>
          </a:xfrm>
          <a:prstGeom prst="rect">
            <a:avLst/>
          </a:prstGeom>
        </p:spPr>
      </p:pic>
      <p:pic>
        <p:nvPicPr>
          <p:cNvPr id="26" name="Рисунок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33705" y="589997"/>
            <a:ext cx="1219997" cy="1219997"/>
          </a:xfrm>
          <a:prstGeom prst="rect">
            <a:avLst/>
          </a:prstGeom>
        </p:spPr>
      </p:pic>
      <p:pic>
        <p:nvPicPr>
          <p:cNvPr id="27" name="Рисунок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7049" y="2378378"/>
            <a:ext cx="1966484" cy="807077"/>
          </a:xfrm>
          <a:prstGeom prst="rect">
            <a:avLst/>
          </a:prstGeom>
        </p:spPr>
      </p:pic>
      <p:pic>
        <p:nvPicPr>
          <p:cNvPr id="28" name="Рисунок 2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919147" y="1711079"/>
            <a:ext cx="2469111" cy="406374"/>
          </a:xfrm>
          <a:prstGeom prst="rect">
            <a:avLst/>
          </a:prstGeom>
        </p:spPr>
      </p:pic>
      <p:pic>
        <p:nvPicPr>
          <p:cNvPr id="29" name="Рисунок 2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436372" y="5113318"/>
            <a:ext cx="1316857" cy="1316857"/>
          </a:xfrm>
          <a:prstGeom prst="rect">
            <a:avLst/>
          </a:prstGeom>
        </p:spPr>
      </p:pic>
      <p:pic>
        <p:nvPicPr>
          <p:cNvPr id="30" name="Рисунок 2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310342" y="4055344"/>
            <a:ext cx="2039543" cy="1068004"/>
          </a:xfrm>
          <a:prstGeom prst="rect">
            <a:avLst/>
          </a:prstGeom>
        </p:spPr>
      </p:pic>
      <p:pic>
        <p:nvPicPr>
          <p:cNvPr id="31" name="Рисунок 3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813300" y="4173383"/>
            <a:ext cx="2137041" cy="827242"/>
          </a:xfrm>
          <a:prstGeom prst="rect">
            <a:avLst/>
          </a:prstGeom>
        </p:spPr>
      </p:pic>
      <p:pic>
        <p:nvPicPr>
          <p:cNvPr id="32" name="Рисунок 3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899228" y="1266825"/>
            <a:ext cx="1726210" cy="1150806"/>
          </a:xfrm>
          <a:prstGeom prst="rect">
            <a:avLst/>
          </a:prstGeom>
        </p:spPr>
      </p:pic>
      <p:pic>
        <p:nvPicPr>
          <p:cNvPr id="33" name="Рисунок 3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403321" y="2469726"/>
            <a:ext cx="2563281" cy="712023"/>
          </a:xfrm>
          <a:prstGeom prst="rect">
            <a:avLst/>
          </a:prstGeom>
        </p:spPr>
      </p:pic>
      <p:sp>
        <p:nvSpPr>
          <p:cNvPr id="34" name="Прямоугольник 33"/>
          <p:cNvSpPr/>
          <p:nvPr/>
        </p:nvSpPr>
        <p:spPr>
          <a:xfrm>
            <a:off x="8867678" y="3803666"/>
            <a:ext cx="1122679" cy="24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180831" y="4995585"/>
            <a:ext cx="1836669" cy="575546"/>
          </a:xfrm>
          <a:prstGeom prst="rect">
            <a:avLst/>
          </a:prstGeom>
        </p:spPr>
      </p:pic>
      <p:pic>
        <p:nvPicPr>
          <p:cNvPr id="36" name="Рисунок 3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527300" y="3367932"/>
            <a:ext cx="2580579" cy="602135"/>
          </a:xfrm>
          <a:prstGeom prst="rect">
            <a:avLst/>
          </a:prstGeom>
        </p:spPr>
      </p:pic>
      <p:pic>
        <p:nvPicPr>
          <p:cNvPr id="37" name="Picture 2" descr="EGMasters"/>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99300" y="4217081"/>
            <a:ext cx="2135379" cy="7073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МБИ Евразия"/>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0412473" y="1857157"/>
            <a:ext cx="1318332" cy="7375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Traffilo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04579" y="347592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Pharmalys Laboratories"/>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014473" y="2456519"/>
            <a:ext cx="2479210" cy="65079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PayPro Global"/>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37235" y="5676575"/>
            <a:ext cx="1533430" cy="32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Imaginatio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227984" y="6305092"/>
            <a:ext cx="1477236" cy="393222"/>
          </a:xfrm>
          <a:prstGeom prst="rect">
            <a:avLst/>
          </a:prstGeom>
          <a:noFill/>
          <a:extLst>
            <a:ext uri="{909E8E84-426E-40DD-AFC4-6F175D3DCCD1}">
              <a14:hiddenFill xmlns:a14="http://schemas.microsoft.com/office/drawing/2010/main">
                <a:solidFill>
                  <a:srgbClr val="FFFFFF"/>
                </a:solidFill>
              </a14:hiddenFill>
            </a:ext>
          </a:extLst>
        </p:spPr>
      </p:pic>
      <p:pic>
        <p:nvPicPr>
          <p:cNvPr id="43" name="Рисунок 4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995233" y="3528908"/>
            <a:ext cx="1891279" cy="323921"/>
          </a:xfrm>
          <a:prstGeom prst="rect">
            <a:avLst/>
          </a:prstGeom>
        </p:spPr>
      </p:pic>
      <p:pic>
        <p:nvPicPr>
          <p:cNvPr id="44" name="Рисунок 43"/>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474368" y="609878"/>
            <a:ext cx="2040130" cy="643313"/>
          </a:xfrm>
          <a:prstGeom prst="rect">
            <a:avLst/>
          </a:prstGeom>
        </p:spPr>
      </p:pic>
    </p:spTree>
    <p:extLst>
      <p:ext uri="{BB962C8B-B14F-4D97-AF65-F5344CB8AC3E}">
        <p14:creationId xmlns:p14="http://schemas.microsoft.com/office/powerpoint/2010/main" val="490646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oogle Shape;305;p10">
            <a:extLst>
              <a:ext uri="{FF2B5EF4-FFF2-40B4-BE49-F238E27FC236}">
                <a16:creationId xmlns:a16="http://schemas.microsoft.com/office/drawing/2014/main" id="{11FB23D5-3250-0946-BC0C-112820A3CE1F}"/>
              </a:ext>
            </a:extLst>
          </p:cNvPr>
          <p:cNvPicPr preferRelativeResize="0"/>
          <p:nvPr/>
        </p:nvPicPr>
        <p:blipFill rotWithShape="1">
          <a:blip r:embed="rId2">
            <a:alphaModFix/>
          </a:blip>
          <a:srcRect l="8228" t="10124" r="37077" b="30741"/>
          <a:stretch/>
        </p:blipFill>
        <p:spPr>
          <a:xfrm>
            <a:off x="4882696" y="0"/>
            <a:ext cx="6650493" cy="5270970"/>
          </a:xfrm>
          <a:prstGeom prst="rect">
            <a:avLst/>
          </a:prstGeom>
          <a:noFill/>
          <a:ln>
            <a:noFill/>
          </a:ln>
        </p:spPr>
      </p:pic>
      <p:sp>
        <p:nvSpPr>
          <p:cNvPr id="11" name="TextBox 10">
            <a:extLst>
              <a:ext uri="{FF2B5EF4-FFF2-40B4-BE49-F238E27FC236}">
                <a16:creationId xmlns:a16="http://schemas.microsoft.com/office/drawing/2014/main" id="{DCF2AC11-E773-5946-BCE1-848AD05920C3}"/>
              </a:ext>
            </a:extLst>
          </p:cNvPr>
          <p:cNvSpPr txBox="1"/>
          <p:nvPr/>
        </p:nvSpPr>
        <p:spPr>
          <a:xfrm>
            <a:off x="1249693" y="3427045"/>
            <a:ext cx="6096000" cy="4031873"/>
          </a:xfrm>
          <a:prstGeom prst="rect">
            <a:avLst/>
          </a:prstGeom>
          <a:noFill/>
        </p:spPr>
        <p:txBody>
          <a:bodyPr wrap="square">
            <a:spAutoFit/>
          </a:bodyPr>
          <a:lstStyle/>
          <a:p>
            <a:pPr>
              <a:lnSpc>
                <a:spcPct val="150000"/>
              </a:lnSpc>
              <a:spcAft>
                <a:spcPts val="800"/>
              </a:spcAft>
            </a:pPr>
            <a:r>
              <a:rPr lang="es-ES_tradnl" sz="2400" kern="100" dirty="0" smtClean="0">
                <a:effectLst/>
                <a:latin typeface="CERAPRO-MEDIUM" pitchFamily="2" charset="0"/>
                <a:ea typeface="DengXian" panose="02010600030101010101" pitchFamily="2" charset="-122"/>
                <a:cs typeface="Calibri" panose="020F0502020204030204" pitchFamily="34" charset="0"/>
              </a:rPr>
              <a:t>www.</a:t>
            </a:r>
            <a:r>
              <a:rPr lang="en-US" sz="2400" kern="100" dirty="0" smtClean="0">
                <a:latin typeface="CERAPRO-MEDIUM" pitchFamily="2" charset="0"/>
                <a:ea typeface="DengXian" panose="02010600030101010101" pitchFamily="2" charset="-122"/>
                <a:cs typeface="Calibri" panose="020F0502020204030204" pitchFamily="34" charset="0"/>
              </a:rPr>
              <a:t>cloud4u.com</a:t>
            </a:r>
            <a:r>
              <a:rPr lang="ru-RU" sz="2400" kern="100" dirty="0" smtClean="0">
                <a:effectLst/>
                <a:latin typeface="CERAPRO-MEDIUM" pitchFamily="2" charset="0"/>
                <a:ea typeface="DengXian" panose="02010600030101010101" pitchFamily="2" charset="-122"/>
                <a:cs typeface="Calibri" panose="020F0502020204030204" pitchFamily="34" charset="0"/>
              </a:rPr>
              <a:t> </a:t>
            </a:r>
            <a:endParaRPr lang="ru-RU" sz="2400" kern="100" dirty="0">
              <a:effectLst/>
              <a:latin typeface="CERAPRO-MEDIUM" pitchFamily="2" charset="0"/>
              <a:ea typeface="DengXian" panose="02010600030101010101" pitchFamily="2" charset="-122"/>
              <a:cs typeface="Calibri" panose="020F0502020204030204" pitchFamily="34" charset="0"/>
            </a:endParaRPr>
          </a:p>
          <a:p>
            <a:pPr>
              <a:lnSpc>
                <a:spcPct val="150000"/>
              </a:lnSpc>
              <a:spcAft>
                <a:spcPts val="800"/>
              </a:spcAft>
            </a:pPr>
            <a:r>
              <a:rPr lang="es-ES_tradnl" sz="2400" kern="100" dirty="0" smtClean="0">
                <a:latin typeface="CERAPRO-MEDIUM" pitchFamily="2" charset="0"/>
                <a:ea typeface="DengXian" panose="02010600030101010101" pitchFamily="2" charset="-122"/>
                <a:cs typeface="Calibri" panose="020F0502020204030204" pitchFamily="34" charset="0"/>
                <a:hlinkClick r:id="rId3"/>
              </a:rPr>
              <a:t>sales@</a:t>
            </a:r>
            <a:r>
              <a:rPr lang="en-US" sz="2400" kern="100" dirty="0" smtClean="0">
                <a:latin typeface="CERAPRO-MEDIUM" pitchFamily="2" charset="0"/>
                <a:ea typeface="DengXian" panose="02010600030101010101" pitchFamily="2" charset="-122"/>
                <a:cs typeface="Calibri" panose="020F0502020204030204" pitchFamily="34" charset="0"/>
                <a:hlinkClick r:id="rId3"/>
              </a:rPr>
              <a:t>cloud4u.com</a:t>
            </a:r>
            <a:endParaRPr lang="en-US" sz="2400" kern="100" dirty="0" smtClean="0">
              <a:latin typeface="CERAPRO-MEDIUM" pitchFamily="2" charset="0"/>
              <a:ea typeface="DengXian" panose="02010600030101010101" pitchFamily="2" charset="-122"/>
              <a:cs typeface="Calibri" panose="020F0502020204030204" pitchFamily="34" charset="0"/>
            </a:endParaRPr>
          </a:p>
          <a:p>
            <a:pPr>
              <a:lnSpc>
                <a:spcPct val="150000"/>
              </a:lnSpc>
              <a:spcAft>
                <a:spcPts val="800"/>
              </a:spcAft>
            </a:pPr>
            <a:r>
              <a:rPr lang="ru-RU" dirty="0"/>
              <a:t> </a:t>
            </a:r>
            <a:r>
              <a:rPr lang="ru-RU" b="1" dirty="0"/>
              <a:t>+90 </a:t>
            </a:r>
            <a:r>
              <a:rPr lang="ru-RU" b="1" dirty="0" smtClean="0"/>
              <a:t>212 </a:t>
            </a:r>
            <a:r>
              <a:rPr lang="ru-RU" b="1" dirty="0"/>
              <a:t>706 73 93</a:t>
            </a:r>
            <a:endParaRPr lang="en-US" dirty="0" smtClean="0"/>
          </a:p>
          <a:p>
            <a:pPr>
              <a:lnSpc>
                <a:spcPct val="150000"/>
              </a:lnSpc>
              <a:spcAft>
                <a:spcPts val="800"/>
              </a:spcAft>
            </a:pPr>
            <a:r>
              <a:rPr lang="en-US" b="1" dirty="0" smtClean="0"/>
              <a:t> </a:t>
            </a:r>
            <a:r>
              <a:rPr lang="ru-RU" b="1" dirty="0" smtClean="0"/>
              <a:t>+</a:t>
            </a:r>
            <a:r>
              <a:rPr lang="ru-RU" b="1" dirty="0"/>
              <a:t>44 20 80 89 80 </a:t>
            </a:r>
            <a:r>
              <a:rPr lang="ru-RU" b="1" dirty="0" smtClean="0"/>
              <a:t>01</a:t>
            </a:r>
            <a:endParaRPr lang="en-US" b="1" dirty="0" smtClean="0"/>
          </a:p>
          <a:p>
            <a:pPr>
              <a:lnSpc>
                <a:spcPct val="150000"/>
              </a:lnSpc>
              <a:spcAft>
                <a:spcPts val="800"/>
              </a:spcAft>
            </a:pPr>
            <a:r>
              <a:rPr lang="en-US" b="1" dirty="0" smtClean="0"/>
              <a:t> +7 495 268 04 12 </a:t>
            </a:r>
          </a:p>
          <a:p>
            <a:pPr>
              <a:lnSpc>
                <a:spcPct val="150000"/>
              </a:lnSpc>
              <a:spcAft>
                <a:spcPts val="800"/>
              </a:spcAft>
            </a:pPr>
            <a:endParaRPr lang="en-US" b="1" dirty="0" smtClean="0"/>
          </a:p>
          <a:p>
            <a:pPr>
              <a:lnSpc>
                <a:spcPct val="150000"/>
              </a:lnSpc>
              <a:spcAft>
                <a:spcPts val="800"/>
              </a:spcAft>
            </a:pPr>
            <a:endParaRPr lang="ru-RU" sz="2400" kern="100" dirty="0">
              <a:effectLst/>
              <a:latin typeface="CERAPRO-MEDIUM" pitchFamily="2" charset="0"/>
              <a:ea typeface="DengXian" panose="02010600030101010101" pitchFamily="2" charset="-122"/>
              <a:cs typeface="Mangal" panose="02040503050203030202" pitchFamily="18" charset="0"/>
            </a:endParaRPr>
          </a:p>
        </p:txBody>
      </p:sp>
      <p:sp>
        <p:nvSpPr>
          <p:cNvPr id="16" name="Рисунок 8">
            <a:extLst>
              <a:ext uri="{FF2B5EF4-FFF2-40B4-BE49-F238E27FC236}">
                <a16:creationId xmlns:a16="http://schemas.microsoft.com/office/drawing/2014/main" id="{3D2EEA37-D751-4448-A91B-69E9367C8FEF}"/>
              </a:ext>
            </a:extLst>
          </p:cNvPr>
          <p:cNvSpPr/>
          <p:nvPr/>
        </p:nvSpPr>
        <p:spPr>
          <a:xfrm>
            <a:off x="620419" y="3527454"/>
            <a:ext cx="469816" cy="465764"/>
          </a:xfrm>
          <a:custGeom>
            <a:avLst/>
            <a:gdLst>
              <a:gd name="connsiteX0" fmla="*/ 43885 w 469816"/>
              <a:gd name="connsiteY0" fmla="*/ 211708 h 465764"/>
              <a:gd name="connsiteX1" fmla="*/ 86754 w 469816"/>
              <a:gd name="connsiteY1" fmla="*/ 111495 h 465764"/>
              <a:gd name="connsiteX2" fmla="*/ 177931 w 469816"/>
              <a:gd name="connsiteY2" fmla="*/ 50849 h 465764"/>
              <a:gd name="connsiteX3" fmla="*/ 128751 w 469816"/>
              <a:gd name="connsiteY3" fmla="*/ 211708 h 465764"/>
              <a:gd name="connsiteX4" fmla="*/ 43885 w 469816"/>
              <a:gd name="connsiteY4" fmla="*/ 211708 h 465764"/>
              <a:gd name="connsiteX5" fmla="*/ 213381 w 469816"/>
              <a:gd name="connsiteY5" fmla="*/ 969 h 465764"/>
              <a:gd name="connsiteX6" fmla="*/ 0 w 469816"/>
              <a:gd name="connsiteY6" fmla="*/ 232880 h 465764"/>
              <a:gd name="connsiteX7" fmla="*/ 213381 w 469816"/>
              <a:gd name="connsiteY7" fmla="*/ 464790 h 465764"/>
              <a:gd name="connsiteX8" fmla="*/ 213553 w 469816"/>
              <a:gd name="connsiteY8" fmla="*/ 465003 h 465764"/>
              <a:gd name="connsiteX9" fmla="*/ 222629 w 469816"/>
              <a:gd name="connsiteY9" fmla="*/ 465448 h 465764"/>
              <a:gd name="connsiteX10" fmla="*/ 234908 w 469816"/>
              <a:gd name="connsiteY10" fmla="*/ 465765 h 465764"/>
              <a:gd name="connsiteX11" fmla="*/ 247187 w 469816"/>
              <a:gd name="connsiteY11" fmla="*/ 465448 h 465764"/>
              <a:gd name="connsiteX12" fmla="*/ 256263 w 469816"/>
              <a:gd name="connsiteY12" fmla="*/ 465024 h 465764"/>
              <a:gd name="connsiteX13" fmla="*/ 256435 w 469816"/>
              <a:gd name="connsiteY13" fmla="*/ 464811 h 465764"/>
              <a:gd name="connsiteX14" fmla="*/ 469816 w 469816"/>
              <a:gd name="connsiteY14" fmla="*/ 232880 h 465764"/>
              <a:gd name="connsiteX15" fmla="*/ 256435 w 469816"/>
              <a:gd name="connsiteY15" fmla="*/ 969 h 465764"/>
              <a:gd name="connsiteX16" fmla="*/ 256263 w 469816"/>
              <a:gd name="connsiteY16" fmla="*/ 757 h 465764"/>
              <a:gd name="connsiteX17" fmla="*/ 247166 w 469816"/>
              <a:gd name="connsiteY17" fmla="*/ 313 h 465764"/>
              <a:gd name="connsiteX18" fmla="*/ 222650 w 469816"/>
              <a:gd name="connsiteY18" fmla="*/ 313 h 465764"/>
              <a:gd name="connsiteX19" fmla="*/ 213553 w 469816"/>
              <a:gd name="connsiteY19" fmla="*/ 736 h 465764"/>
              <a:gd name="connsiteX20" fmla="*/ 213381 w 469816"/>
              <a:gd name="connsiteY20" fmla="*/ 948 h 465764"/>
              <a:gd name="connsiteX21" fmla="*/ 213381 w 469816"/>
              <a:gd name="connsiteY21" fmla="*/ 969 h 465764"/>
              <a:gd name="connsiteX22" fmla="*/ 234950 w 469816"/>
              <a:gd name="connsiteY22" fmla="*/ 42338 h 465764"/>
              <a:gd name="connsiteX23" fmla="*/ 298270 w 469816"/>
              <a:gd name="connsiteY23" fmla="*/ 211708 h 465764"/>
              <a:gd name="connsiteX24" fmla="*/ 171546 w 469816"/>
              <a:gd name="connsiteY24" fmla="*/ 211708 h 465764"/>
              <a:gd name="connsiteX25" fmla="*/ 234887 w 469816"/>
              <a:gd name="connsiteY25" fmla="*/ 42338 h 465764"/>
              <a:gd name="connsiteX26" fmla="*/ 234908 w 469816"/>
              <a:gd name="connsiteY26" fmla="*/ 42338 h 465764"/>
              <a:gd name="connsiteX27" fmla="*/ 234950 w 469816"/>
              <a:gd name="connsiteY27" fmla="*/ 42338 h 465764"/>
              <a:gd name="connsiteX28" fmla="*/ 128730 w 469816"/>
              <a:gd name="connsiteY28" fmla="*/ 254052 h 465764"/>
              <a:gd name="connsiteX29" fmla="*/ 177910 w 469816"/>
              <a:gd name="connsiteY29" fmla="*/ 414911 h 465764"/>
              <a:gd name="connsiteX30" fmla="*/ 86733 w 469816"/>
              <a:gd name="connsiteY30" fmla="*/ 354265 h 465764"/>
              <a:gd name="connsiteX31" fmla="*/ 43864 w 469816"/>
              <a:gd name="connsiteY31" fmla="*/ 254052 h 465764"/>
              <a:gd name="connsiteX32" fmla="*/ 128730 w 469816"/>
              <a:gd name="connsiteY32" fmla="*/ 254052 h 465764"/>
              <a:gd name="connsiteX33" fmla="*/ 234866 w 469816"/>
              <a:gd name="connsiteY33" fmla="*/ 423421 h 465764"/>
              <a:gd name="connsiteX34" fmla="*/ 171525 w 469816"/>
              <a:gd name="connsiteY34" fmla="*/ 254052 h 465764"/>
              <a:gd name="connsiteX35" fmla="*/ 298248 w 469816"/>
              <a:gd name="connsiteY35" fmla="*/ 254052 h 465764"/>
              <a:gd name="connsiteX36" fmla="*/ 234908 w 469816"/>
              <a:gd name="connsiteY36" fmla="*/ 423421 h 465764"/>
              <a:gd name="connsiteX37" fmla="*/ 234866 w 469816"/>
              <a:gd name="connsiteY37" fmla="*/ 423421 h 465764"/>
              <a:gd name="connsiteX38" fmla="*/ 291885 w 469816"/>
              <a:gd name="connsiteY38" fmla="*/ 414911 h 465764"/>
              <a:gd name="connsiteX39" fmla="*/ 341044 w 469816"/>
              <a:gd name="connsiteY39" fmla="*/ 254052 h 465764"/>
              <a:gd name="connsiteX40" fmla="*/ 425909 w 469816"/>
              <a:gd name="connsiteY40" fmla="*/ 254052 h 465764"/>
              <a:gd name="connsiteX41" fmla="*/ 383041 w 469816"/>
              <a:gd name="connsiteY41" fmla="*/ 354265 h 465764"/>
              <a:gd name="connsiteX42" fmla="*/ 291862 w 469816"/>
              <a:gd name="connsiteY42" fmla="*/ 414911 h 465764"/>
              <a:gd name="connsiteX43" fmla="*/ 291885 w 469816"/>
              <a:gd name="connsiteY43" fmla="*/ 414911 h 465764"/>
              <a:gd name="connsiteX44" fmla="*/ 341044 w 469816"/>
              <a:gd name="connsiteY44" fmla="*/ 211708 h 465764"/>
              <a:gd name="connsiteX45" fmla="*/ 291862 w 469816"/>
              <a:gd name="connsiteY45" fmla="*/ 50849 h 465764"/>
              <a:gd name="connsiteX46" fmla="*/ 383053 w 469816"/>
              <a:gd name="connsiteY46" fmla="*/ 111491 h 465764"/>
              <a:gd name="connsiteX47" fmla="*/ 425931 w 469816"/>
              <a:gd name="connsiteY47" fmla="*/ 211708 h 465764"/>
              <a:gd name="connsiteX48" fmla="*/ 341065 w 469816"/>
              <a:gd name="connsiteY48" fmla="*/ 211708 h 465764"/>
              <a:gd name="connsiteX49" fmla="*/ 341044 w 469816"/>
              <a:gd name="connsiteY49" fmla="*/ 211708 h 46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9816" h="465764">
                <a:moveTo>
                  <a:pt x="43885" y="211708"/>
                </a:moveTo>
                <a:cubicBezTo>
                  <a:pt x="48052" y="174884"/>
                  <a:pt x="62949" y="140062"/>
                  <a:pt x="86754" y="111495"/>
                </a:cubicBezTo>
                <a:cubicBezTo>
                  <a:pt x="110559" y="82929"/>
                  <a:pt x="142242" y="61855"/>
                  <a:pt x="177931" y="50849"/>
                </a:cubicBezTo>
                <a:cubicBezTo>
                  <a:pt x="148891" y="99838"/>
                  <a:pt x="132032" y="154979"/>
                  <a:pt x="128751" y="211708"/>
                </a:cubicBezTo>
                <a:lnTo>
                  <a:pt x="43885" y="211708"/>
                </a:lnTo>
                <a:close/>
                <a:moveTo>
                  <a:pt x="213381" y="969"/>
                </a:moveTo>
                <a:cubicBezTo>
                  <a:pt x="93750" y="11724"/>
                  <a:pt x="0" y="111462"/>
                  <a:pt x="0" y="232880"/>
                </a:cubicBezTo>
                <a:cubicBezTo>
                  <a:pt x="0" y="354297"/>
                  <a:pt x="93750" y="454015"/>
                  <a:pt x="213381" y="464790"/>
                </a:cubicBezTo>
                <a:lnTo>
                  <a:pt x="213553" y="465003"/>
                </a:lnTo>
                <a:lnTo>
                  <a:pt x="222629" y="465448"/>
                </a:lnTo>
                <a:cubicBezTo>
                  <a:pt x="226720" y="465646"/>
                  <a:pt x="230813" y="465753"/>
                  <a:pt x="234908" y="465765"/>
                </a:cubicBezTo>
                <a:cubicBezTo>
                  <a:pt x="239003" y="465762"/>
                  <a:pt x="243098" y="465657"/>
                  <a:pt x="247187" y="465448"/>
                </a:cubicBezTo>
                <a:lnTo>
                  <a:pt x="256263" y="465024"/>
                </a:lnTo>
                <a:lnTo>
                  <a:pt x="256435" y="464811"/>
                </a:lnTo>
                <a:cubicBezTo>
                  <a:pt x="376067" y="453994"/>
                  <a:pt x="469816" y="354297"/>
                  <a:pt x="469816" y="232880"/>
                </a:cubicBezTo>
                <a:cubicBezTo>
                  <a:pt x="469816" y="111462"/>
                  <a:pt x="376067" y="11724"/>
                  <a:pt x="256435" y="969"/>
                </a:cubicBezTo>
                <a:lnTo>
                  <a:pt x="256263" y="757"/>
                </a:lnTo>
                <a:lnTo>
                  <a:pt x="247166" y="313"/>
                </a:lnTo>
                <a:cubicBezTo>
                  <a:pt x="239000" y="-104"/>
                  <a:pt x="230816" y="-104"/>
                  <a:pt x="222650" y="313"/>
                </a:cubicBezTo>
                <a:lnTo>
                  <a:pt x="213553" y="736"/>
                </a:lnTo>
                <a:lnTo>
                  <a:pt x="213381" y="948"/>
                </a:lnTo>
                <a:lnTo>
                  <a:pt x="213381" y="969"/>
                </a:lnTo>
                <a:close/>
                <a:moveTo>
                  <a:pt x="234950" y="42338"/>
                </a:moveTo>
                <a:cubicBezTo>
                  <a:pt x="272239" y="91480"/>
                  <a:pt x="294244" y="150345"/>
                  <a:pt x="298270" y="211708"/>
                </a:cubicBezTo>
                <a:lnTo>
                  <a:pt x="171546" y="211708"/>
                </a:lnTo>
                <a:cubicBezTo>
                  <a:pt x="175578" y="150342"/>
                  <a:pt x="197591" y="91477"/>
                  <a:pt x="234887" y="42338"/>
                </a:cubicBezTo>
                <a:lnTo>
                  <a:pt x="234908" y="42338"/>
                </a:lnTo>
                <a:lnTo>
                  <a:pt x="234950" y="42338"/>
                </a:lnTo>
                <a:close/>
                <a:moveTo>
                  <a:pt x="128730" y="254052"/>
                </a:moveTo>
                <a:cubicBezTo>
                  <a:pt x="132146" y="312483"/>
                  <a:pt x="149658" y="367211"/>
                  <a:pt x="177910" y="414911"/>
                </a:cubicBezTo>
                <a:cubicBezTo>
                  <a:pt x="142221" y="403905"/>
                  <a:pt x="110538" y="382832"/>
                  <a:pt x="86733" y="354265"/>
                </a:cubicBezTo>
                <a:cubicBezTo>
                  <a:pt x="62927" y="325697"/>
                  <a:pt x="48031" y="290874"/>
                  <a:pt x="43864" y="254052"/>
                </a:cubicBezTo>
                <a:lnTo>
                  <a:pt x="128730" y="254052"/>
                </a:lnTo>
                <a:close/>
                <a:moveTo>
                  <a:pt x="234866" y="423421"/>
                </a:moveTo>
                <a:cubicBezTo>
                  <a:pt x="197570" y="374283"/>
                  <a:pt x="175557" y="315417"/>
                  <a:pt x="171525" y="254052"/>
                </a:cubicBezTo>
                <a:lnTo>
                  <a:pt x="298248" y="254052"/>
                </a:lnTo>
                <a:cubicBezTo>
                  <a:pt x="294217" y="315417"/>
                  <a:pt x="272204" y="374283"/>
                  <a:pt x="234908" y="423421"/>
                </a:cubicBezTo>
                <a:lnTo>
                  <a:pt x="234866" y="423421"/>
                </a:lnTo>
                <a:close/>
                <a:moveTo>
                  <a:pt x="291885" y="414911"/>
                </a:moveTo>
                <a:cubicBezTo>
                  <a:pt x="320916" y="365919"/>
                  <a:pt x="337767" y="310780"/>
                  <a:pt x="341044" y="254052"/>
                </a:cubicBezTo>
                <a:lnTo>
                  <a:pt x="425909" y="254052"/>
                </a:lnTo>
                <a:cubicBezTo>
                  <a:pt x="421742" y="290874"/>
                  <a:pt x="406846" y="325697"/>
                  <a:pt x="383041" y="354265"/>
                </a:cubicBezTo>
                <a:cubicBezTo>
                  <a:pt x="359235" y="382832"/>
                  <a:pt x="327553" y="403905"/>
                  <a:pt x="291862" y="414911"/>
                </a:cubicBezTo>
                <a:lnTo>
                  <a:pt x="291885" y="414911"/>
                </a:lnTo>
                <a:close/>
                <a:moveTo>
                  <a:pt x="341044" y="211708"/>
                </a:moveTo>
                <a:cubicBezTo>
                  <a:pt x="337626" y="153275"/>
                  <a:pt x="320116" y="98548"/>
                  <a:pt x="291862" y="50849"/>
                </a:cubicBezTo>
                <a:cubicBezTo>
                  <a:pt x="327556" y="61851"/>
                  <a:pt x="359244" y="82923"/>
                  <a:pt x="383053" y="111491"/>
                </a:cubicBezTo>
                <a:cubicBezTo>
                  <a:pt x="406862" y="140058"/>
                  <a:pt x="421761" y="174883"/>
                  <a:pt x="425931" y="211708"/>
                </a:cubicBezTo>
                <a:lnTo>
                  <a:pt x="341065" y="211708"/>
                </a:lnTo>
                <a:lnTo>
                  <a:pt x="341044" y="211708"/>
                </a:lnTo>
                <a:close/>
              </a:path>
            </a:pathLst>
          </a:custGeom>
          <a:solidFill>
            <a:srgbClr val="E73439"/>
          </a:solidFill>
          <a:ln w="15056" cap="flat">
            <a:noFill/>
            <a:prstDash val="solid"/>
            <a:miter/>
          </a:ln>
        </p:spPr>
        <p:txBody>
          <a:bodyPr rtlCol="0" anchor="ctr"/>
          <a:lstStyle/>
          <a:p>
            <a:endParaRPr lang="ru-RU"/>
          </a:p>
        </p:txBody>
      </p:sp>
      <p:sp>
        <p:nvSpPr>
          <p:cNvPr id="17" name="Рисунок 8">
            <a:extLst>
              <a:ext uri="{FF2B5EF4-FFF2-40B4-BE49-F238E27FC236}">
                <a16:creationId xmlns:a16="http://schemas.microsoft.com/office/drawing/2014/main" id="{3D2EEA37-D751-4448-A91B-69E9367C8FEF}"/>
              </a:ext>
            </a:extLst>
          </p:cNvPr>
          <p:cNvSpPr/>
          <p:nvPr/>
        </p:nvSpPr>
        <p:spPr>
          <a:xfrm>
            <a:off x="681040" y="4894059"/>
            <a:ext cx="348573" cy="349246"/>
          </a:xfrm>
          <a:custGeom>
            <a:avLst/>
            <a:gdLst>
              <a:gd name="connsiteX0" fmla="*/ 267865 w 348573"/>
              <a:gd name="connsiteY0" fmla="*/ 349244 h 349246"/>
              <a:gd name="connsiteX1" fmla="*/ 78558 w 348573"/>
              <a:gd name="connsiteY1" fmla="*/ 270376 h 349246"/>
              <a:gd name="connsiteX2" fmla="*/ 0 w 348573"/>
              <a:gd name="connsiteY2" fmla="*/ 80328 h 349246"/>
              <a:gd name="connsiteX3" fmla="*/ 23435 w 348573"/>
              <a:gd name="connsiteY3" fmla="*/ 23529 h 349246"/>
              <a:gd name="connsiteX4" fmla="*/ 80012 w 348573"/>
              <a:gd name="connsiteY4" fmla="*/ 2 h 349246"/>
              <a:gd name="connsiteX5" fmla="*/ 93405 w 348573"/>
              <a:gd name="connsiteY5" fmla="*/ 1224 h 349246"/>
              <a:gd name="connsiteX6" fmla="*/ 105928 w 348573"/>
              <a:gd name="connsiteY6" fmla="*/ 4367 h 349246"/>
              <a:gd name="connsiteX7" fmla="*/ 113314 w 348573"/>
              <a:gd name="connsiteY7" fmla="*/ 9409 h 349246"/>
              <a:gd name="connsiteX8" fmla="*/ 117234 w 348573"/>
              <a:gd name="connsiteY8" fmla="*/ 17464 h 349246"/>
              <a:gd name="connsiteX9" fmla="*/ 141065 w 348573"/>
              <a:gd name="connsiteY9" fmla="*/ 122236 h 349246"/>
              <a:gd name="connsiteX10" fmla="*/ 140839 w 348573"/>
              <a:gd name="connsiteY10" fmla="*/ 130847 h 349246"/>
              <a:gd name="connsiteX11" fmla="*/ 136542 w 348573"/>
              <a:gd name="connsiteY11" fmla="*/ 138301 h 349246"/>
              <a:gd name="connsiteX12" fmla="*/ 112712 w 348573"/>
              <a:gd name="connsiteY12" fmla="*/ 152088 h 349246"/>
              <a:gd name="connsiteX13" fmla="*/ 197420 w 348573"/>
              <a:gd name="connsiteY13" fmla="*/ 237486 h 349246"/>
              <a:gd name="connsiteX14" fmla="*/ 211335 w 348573"/>
              <a:gd name="connsiteY14" fmla="*/ 213388 h 349246"/>
              <a:gd name="connsiteX15" fmla="*/ 218762 w 348573"/>
              <a:gd name="connsiteY15" fmla="*/ 209076 h 349246"/>
              <a:gd name="connsiteX16" fmla="*/ 227338 w 348573"/>
              <a:gd name="connsiteY16" fmla="*/ 208848 h 349246"/>
              <a:gd name="connsiteX17" fmla="*/ 331701 w 348573"/>
              <a:gd name="connsiteY17" fmla="*/ 232764 h 349246"/>
              <a:gd name="connsiteX18" fmla="*/ 339425 w 348573"/>
              <a:gd name="connsiteY18" fmla="*/ 236818 h 349246"/>
              <a:gd name="connsiteX19" fmla="*/ 344225 w 348573"/>
              <a:gd name="connsiteY19" fmla="*/ 244122 h 349246"/>
              <a:gd name="connsiteX20" fmla="*/ 347529 w 348573"/>
              <a:gd name="connsiteY20" fmla="*/ 256861 h 349246"/>
              <a:gd name="connsiteX21" fmla="*/ 348573 w 348573"/>
              <a:gd name="connsiteY21" fmla="*/ 270133 h 349246"/>
              <a:gd name="connsiteX22" fmla="*/ 324464 w 348573"/>
              <a:gd name="connsiteY22" fmla="*/ 326391 h 349246"/>
              <a:gd name="connsiteX23" fmla="*/ 267865 w 348573"/>
              <a:gd name="connsiteY23" fmla="*/ 349244 h 34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573" h="349246">
                <a:moveTo>
                  <a:pt x="267865" y="349244"/>
                </a:moveTo>
                <a:cubicBezTo>
                  <a:pt x="196851" y="349153"/>
                  <a:pt x="128772" y="320788"/>
                  <a:pt x="78558" y="270376"/>
                </a:cubicBezTo>
                <a:cubicBezTo>
                  <a:pt x="28343" y="219963"/>
                  <a:pt x="92" y="151619"/>
                  <a:pt x="0" y="80328"/>
                </a:cubicBezTo>
                <a:cubicBezTo>
                  <a:pt x="0" y="59024"/>
                  <a:pt x="8430" y="38593"/>
                  <a:pt x="23435" y="23529"/>
                </a:cubicBezTo>
                <a:cubicBezTo>
                  <a:pt x="38440" y="8466"/>
                  <a:pt x="58791" y="2"/>
                  <a:pt x="80012" y="2"/>
                </a:cubicBezTo>
                <a:cubicBezTo>
                  <a:pt x="84505" y="-31"/>
                  <a:pt x="88991" y="377"/>
                  <a:pt x="93405" y="1224"/>
                </a:cubicBezTo>
                <a:cubicBezTo>
                  <a:pt x="97672" y="1859"/>
                  <a:pt x="101867" y="2911"/>
                  <a:pt x="105928" y="4367"/>
                </a:cubicBezTo>
                <a:cubicBezTo>
                  <a:pt x="108785" y="5374"/>
                  <a:pt x="111331" y="7111"/>
                  <a:pt x="113314" y="9409"/>
                </a:cubicBezTo>
                <a:cubicBezTo>
                  <a:pt x="115297" y="11706"/>
                  <a:pt x="116649" y="14482"/>
                  <a:pt x="117234" y="17464"/>
                </a:cubicBezTo>
                <a:lnTo>
                  <a:pt x="141065" y="122236"/>
                </a:lnTo>
                <a:cubicBezTo>
                  <a:pt x="141707" y="125080"/>
                  <a:pt x="141630" y="128039"/>
                  <a:pt x="140839" y="130847"/>
                </a:cubicBezTo>
                <a:cubicBezTo>
                  <a:pt x="140049" y="133653"/>
                  <a:pt x="138571" y="136214"/>
                  <a:pt x="136542" y="138301"/>
                </a:cubicBezTo>
                <a:cubicBezTo>
                  <a:pt x="134281" y="140746"/>
                  <a:pt x="134107" y="140920"/>
                  <a:pt x="112712" y="152088"/>
                </a:cubicBezTo>
                <a:cubicBezTo>
                  <a:pt x="129845" y="189822"/>
                  <a:pt x="159906" y="220130"/>
                  <a:pt x="197420" y="237486"/>
                </a:cubicBezTo>
                <a:cubicBezTo>
                  <a:pt x="208727" y="215833"/>
                  <a:pt x="208900" y="215651"/>
                  <a:pt x="211335" y="213388"/>
                </a:cubicBezTo>
                <a:cubicBezTo>
                  <a:pt x="213413" y="211353"/>
                  <a:pt x="215965" y="209865"/>
                  <a:pt x="218762" y="209076"/>
                </a:cubicBezTo>
                <a:cubicBezTo>
                  <a:pt x="221556" y="208286"/>
                  <a:pt x="224505" y="208195"/>
                  <a:pt x="227338" y="208848"/>
                </a:cubicBezTo>
                <a:lnTo>
                  <a:pt x="331701" y="232764"/>
                </a:lnTo>
                <a:cubicBezTo>
                  <a:pt x="334576" y="233447"/>
                  <a:pt x="337234" y="234829"/>
                  <a:pt x="339425" y="236818"/>
                </a:cubicBezTo>
                <a:cubicBezTo>
                  <a:pt x="341617" y="238807"/>
                  <a:pt x="343267" y="241313"/>
                  <a:pt x="344225" y="244122"/>
                </a:cubicBezTo>
                <a:cubicBezTo>
                  <a:pt x="345692" y="248267"/>
                  <a:pt x="346798" y="252534"/>
                  <a:pt x="347529" y="256861"/>
                </a:cubicBezTo>
                <a:cubicBezTo>
                  <a:pt x="348229" y="261250"/>
                  <a:pt x="348579" y="265699"/>
                  <a:pt x="348573" y="270133"/>
                </a:cubicBezTo>
                <a:cubicBezTo>
                  <a:pt x="348252" y="291345"/>
                  <a:pt x="339586" y="311571"/>
                  <a:pt x="324464" y="326391"/>
                </a:cubicBezTo>
                <a:cubicBezTo>
                  <a:pt x="309344" y="341211"/>
                  <a:pt x="288997" y="349426"/>
                  <a:pt x="267865" y="349244"/>
                </a:cubicBezTo>
                <a:close/>
              </a:path>
            </a:pathLst>
          </a:custGeom>
          <a:solidFill>
            <a:srgbClr val="E73439"/>
          </a:solidFill>
          <a:ln w="15056" cap="flat">
            <a:noFill/>
            <a:prstDash val="solid"/>
            <a:miter/>
          </a:ln>
        </p:spPr>
        <p:txBody>
          <a:bodyPr rtlCol="0" anchor="ctr"/>
          <a:lstStyle/>
          <a:p>
            <a:endParaRPr lang="ru-RU"/>
          </a:p>
        </p:txBody>
      </p:sp>
      <p:sp>
        <p:nvSpPr>
          <p:cNvPr id="18" name="Рисунок 8">
            <a:extLst>
              <a:ext uri="{FF2B5EF4-FFF2-40B4-BE49-F238E27FC236}">
                <a16:creationId xmlns:a16="http://schemas.microsoft.com/office/drawing/2014/main" id="{3D2EEA37-D751-4448-A91B-69E9367C8FEF}"/>
              </a:ext>
            </a:extLst>
          </p:cNvPr>
          <p:cNvSpPr/>
          <p:nvPr/>
        </p:nvSpPr>
        <p:spPr>
          <a:xfrm>
            <a:off x="650729" y="4241125"/>
            <a:ext cx="394039" cy="318874"/>
          </a:xfrm>
          <a:custGeom>
            <a:avLst/>
            <a:gdLst>
              <a:gd name="connsiteX0" fmla="*/ 23091 w 394039"/>
              <a:gd name="connsiteY0" fmla="*/ 23357 h 318874"/>
              <a:gd name="connsiteX1" fmla="*/ 0 w 394039"/>
              <a:gd name="connsiteY1" fmla="*/ 159437 h 318874"/>
              <a:gd name="connsiteX2" fmla="*/ 23091 w 394039"/>
              <a:gd name="connsiteY2" fmla="*/ 295516 h 318874"/>
              <a:gd name="connsiteX3" fmla="*/ 157616 w 394039"/>
              <a:gd name="connsiteY3" fmla="*/ 318875 h 318874"/>
              <a:gd name="connsiteX4" fmla="*/ 236424 w 394039"/>
              <a:gd name="connsiteY4" fmla="*/ 318875 h 318874"/>
              <a:gd name="connsiteX5" fmla="*/ 370949 w 394039"/>
              <a:gd name="connsiteY5" fmla="*/ 295516 h 318874"/>
              <a:gd name="connsiteX6" fmla="*/ 394039 w 394039"/>
              <a:gd name="connsiteY6" fmla="*/ 159437 h 318874"/>
              <a:gd name="connsiteX7" fmla="*/ 370949 w 394039"/>
              <a:gd name="connsiteY7" fmla="*/ 23357 h 318874"/>
              <a:gd name="connsiteX8" fmla="*/ 236424 w 394039"/>
              <a:gd name="connsiteY8" fmla="*/ 0 h 318874"/>
              <a:gd name="connsiteX9" fmla="*/ 157616 w 394039"/>
              <a:gd name="connsiteY9" fmla="*/ 0 h 318874"/>
              <a:gd name="connsiteX10" fmla="*/ 23091 w 394039"/>
              <a:gd name="connsiteY10" fmla="*/ 23357 h 318874"/>
              <a:gd name="connsiteX11" fmla="*/ 326580 w 394039"/>
              <a:gd name="connsiteY11" fmla="*/ 70152 h 318874"/>
              <a:gd name="connsiteX12" fmla="*/ 329941 w 394039"/>
              <a:gd name="connsiteY12" fmla="*/ 81072 h 318874"/>
              <a:gd name="connsiteX13" fmla="*/ 324688 w 394039"/>
              <a:gd name="connsiteY13" fmla="*/ 91198 h 318874"/>
              <a:gd name="connsiteX14" fmla="*/ 281423 w 394039"/>
              <a:gd name="connsiteY14" fmla="*/ 127670 h 318874"/>
              <a:gd name="connsiteX15" fmla="*/ 237290 w 394039"/>
              <a:gd name="connsiteY15" fmla="*/ 162467 h 318874"/>
              <a:gd name="connsiteX16" fmla="*/ 197020 w 394039"/>
              <a:gd name="connsiteY16" fmla="*/ 176278 h 318874"/>
              <a:gd name="connsiteX17" fmla="*/ 156729 w 394039"/>
              <a:gd name="connsiteY17" fmla="*/ 162467 h 318874"/>
              <a:gd name="connsiteX18" fmla="*/ 112616 w 394039"/>
              <a:gd name="connsiteY18" fmla="*/ 127690 h 318874"/>
              <a:gd name="connsiteX19" fmla="*/ 69351 w 394039"/>
              <a:gd name="connsiteY19" fmla="*/ 91218 h 318874"/>
              <a:gd name="connsiteX20" fmla="*/ 64089 w 394039"/>
              <a:gd name="connsiteY20" fmla="*/ 81088 h 318874"/>
              <a:gd name="connsiteX21" fmla="*/ 67450 w 394039"/>
              <a:gd name="connsiteY21" fmla="*/ 70163 h 318874"/>
              <a:gd name="connsiteX22" fmla="*/ 77463 w 394039"/>
              <a:gd name="connsiteY22" fmla="*/ 64839 h 318874"/>
              <a:gd name="connsiteX23" fmla="*/ 88265 w 394039"/>
              <a:gd name="connsiteY23" fmla="*/ 68239 h 318874"/>
              <a:gd name="connsiteX24" fmla="*/ 130821 w 394039"/>
              <a:gd name="connsiteY24" fmla="*/ 104093 h 318874"/>
              <a:gd name="connsiteX25" fmla="*/ 172747 w 394039"/>
              <a:gd name="connsiteY25" fmla="*/ 137315 h 318874"/>
              <a:gd name="connsiteX26" fmla="*/ 197039 w 394039"/>
              <a:gd name="connsiteY26" fmla="*/ 146383 h 318874"/>
              <a:gd name="connsiteX27" fmla="*/ 221332 w 394039"/>
              <a:gd name="connsiteY27" fmla="*/ 137315 h 318874"/>
              <a:gd name="connsiteX28" fmla="*/ 263258 w 394039"/>
              <a:gd name="connsiteY28" fmla="*/ 104093 h 318874"/>
              <a:gd name="connsiteX29" fmla="*/ 305794 w 394039"/>
              <a:gd name="connsiteY29" fmla="*/ 68219 h 318874"/>
              <a:gd name="connsiteX30" fmla="*/ 316592 w 394039"/>
              <a:gd name="connsiteY30" fmla="*/ 64829 h 318874"/>
              <a:gd name="connsiteX31" fmla="*/ 326580 w 394039"/>
              <a:gd name="connsiteY31" fmla="*/ 70152 h 31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4039" h="318874">
                <a:moveTo>
                  <a:pt x="23091" y="23357"/>
                </a:moveTo>
                <a:cubicBezTo>
                  <a:pt x="0" y="46695"/>
                  <a:pt x="0" y="84283"/>
                  <a:pt x="0" y="159437"/>
                </a:cubicBezTo>
                <a:cubicBezTo>
                  <a:pt x="0" y="234592"/>
                  <a:pt x="0" y="272179"/>
                  <a:pt x="23091" y="295516"/>
                </a:cubicBezTo>
                <a:cubicBezTo>
                  <a:pt x="46162" y="318875"/>
                  <a:pt x="83320" y="318875"/>
                  <a:pt x="157616" y="318875"/>
                </a:cubicBezTo>
                <a:lnTo>
                  <a:pt x="236424" y="318875"/>
                </a:lnTo>
                <a:cubicBezTo>
                  <a:pt x="310720" y="318875"/>
                  <a:pt x="347878" y="318875"/>
                  <a:pt x="370949" y="295516"/>
                </a:cubicBezTo>
                <a:cubicBezTo>
                  <a:pt x="394039" y="272179"/>
                  <a:pt x="394039" y="234592"/>
                  <a:pt x="394039" y="159437"/>
                </a:cubicBezTo>
                <a:cubicBezTo>
                  <a:pt x="394039" y="84283"/>
                  <a:pt x="394039" y="46695"/>
                  <a:pt x="370949" y="23357"/>
                </a:cubicBezTo>
                <a:cubicBezTo>
                  <a:pt x="347878" y="0"/>
                  <a:pt x="310720" y="0"/>
                  <a:pt x="236424" y="0"/>
                </a:cubicBezTo>
                <a:lnTo>
                  <a:pt x="157616" y="0"/>
                </a:lnTo>
                <a:cubicBezTo>
                  <a:pt x="83320" y="0"/>
                  <a:pt x="46162" y="0"/>
                  <a:pt x="23091" y="23357"/>
                </a:cubicBezTo>
                <a:close/>
                <a:moveTo>
                  <a:pt x="326580" y="70152"/>
                </a:moveTo>
                <a:cubicBezTo>
                  <a:pt x="329086" y="73197"/>
                  <a:pt x="330296" y="77125"/>
                  <a:pt x="329941" y="81072"/>
                </a:cubicBezTo>
                <a:cubicBezTo>
                  <a:pt x="329587" y="85018"/>
                  <a:pt x="327697" y="88661"/>
                  <a:pt x="324688" y="91198"/>
                </a:cubicBezTo>
                <a:lnTo>
                  <a:pt x="281423" y="127670"/>
                </a:lnTo>
                <a:cubicBezTo>
                  <a:pt x="263947" y="142417"/>
                  <a:pt x="249801" y="154335"/>
                  <a:pt x="237290" y="162467"/>
                </a:cubicBezTo>
                <a:cubicBezTo>
                  <a:pt x="224287" y="170937"/>
                  <a:pt x="211619" y="176278"/>
                  <a:pt x="197020" y="176278"/>
                </a:cubicBezTo>
                <a:cubicBezTo>
                  <a:pt x="182420" y="176278"/>
                  <a:pt x="169752" y="170917"/>
                  <a:pt x="156729" y="162467"/>
                </a:cubicBezTo>
                <a:cubicBezTo>
                  <a:pt x="144238" y="154335"/>
                  <a:pt x="130092" y="142397"/>
                  <a:pt x="112616" y="127690"/>
                </a:cubicBezTo>
                <a:lnTo>
                  <a:pt x="69351" y="91218"/>
                </a:lnTo>
                <a:cubicBezTo>
                  <a:pt x="66338" y="88681"/>
                  <a:pt x="64446" y="85038"/>
                  <a:pt x="64089" y="81088"/>
                </a:cubicBezTo>
                <a:cubicBezTo>
                  <a:pt x="63733" y="77140"/>
                  <a:pt x="64941" y="73209"/>
                  <a:pt x="67450" y="70163"/>
                </a:cubicBezTo>
                <a:cubicBezTo>
                  <a:pt x="69958" y="67115"/>
                  <a:pt x="73560" y="65201"/>
                  <a:pt x="77463" y="64839"/>
                </a:cubicBezTo>
                <a:cubicBezTo>
                  <a:pt x="81367" y="64479"/>
                  <a:pt x="85252" y="65702"/>
                  <a:pt x="88265" y="68239"/>
                </a:cubicBezTo>
                <a:lnTo>
                  <a:pt x="130821" y="104093"/>
                </a:lnTo>
                <a:cubicBezTo>
                  <a:pt x="149203" y="119578"/>
                  <a:pt x="161950" y="130300"/>
                  <a:pt x="172747" y="137315"/>
                </a:cubicBezTo>
                <a:cubicBezTo>
                  <a:pt x="183169" y="144092"/>
                  <a:pt x="190242" y="146383"/>
                  <a:pt x="197039" y="146383"/>
                </a:cubicBezTo>
                <a:cubicBezTo>
                  <a:pt x="203836" y="146383"/>
                  <a:pt x="210910" y="144112"/>
                  <a:pt x="221332" y="137315"/>
                </a:cubicBezTo>
                <a:cubicBezTo>
                  <a:pt x="232109" y="130300"/>
                  <a:pt x="244876" y="119578"/>
                  <a:pt x="263258" y="104093"/>
                </a:cubicBezTo>
                <a:lnTo>
                  <a:pt x="305794" y="68219"/>
                </a:lnTo>
                <a:cubicBezTo>
                  <a:pt x="308807" y="65685"/>
                  <a:pt x="312691" y="64466"/>
                  <a:pt x="316592" y="64829"/>
                </a:cubicBezTo>
                <a:cubicBezTo>
                  <a:pt x="320493" y="65192"/>
                  <a:pt x="324073" y="67106"/>
                  <a:pt x="326580" y="70152"/>
                </a:cubicBezTo>
                <a:close/>
              </a:path>
            </a:pathLst>
          </a:custGeom>
          <a:solidFill>
            <a:srgbClr val="E73439"/>
          </a:solidFill>
          <a:ln w="15056" cap="flat">
            <a:noFill/>
            <a:prstDash val="solid"/>
            <a:miter/>
          </a:ln>
        </p:spPr>
        <p:txBody>
          <a:bodyPr rtlCol="0" anchor="ctr"/>
          <a:lstStyle/>
          <a:p>
            <a:endParaRPr lang="ru-RU"/>
          </a:p>
        </p:txBody>
      </p:sp>
      <p:sp>
        <p:nvSpPr>
          <p:cNvPr id="19" name="TextBox 18">
            <a:extLst>
              <a:ext uri="{FF2B5EF4-FFF2-40B4-BE49-F238E27FC236}">
                <a16:creationId xmlns:a16="http://schemas.microsoft.com/office/drawing/2014/main" id="{7236A545-BD4E-8B44-8757-90FCD3ADC106}"/>
              </a:ext>
            </a:extLst>
          </p:cNvPr>
          <p:cNvSpPr txBox="1"/>
          <p:nvPr/>
        </p:nvSpPr>
        <p:spPr>
          <a:xfrm>
            <a:off x="554771" y="2650187"/>
            <a:ext cx="2093843" cy="523220"/>
          </a:xfrm>
          <a:prstGeom prst="rect">
            <a:avLst/>
          </a:prstGeom>
          <a:noFill/>
        </p:spPr>
        <p:txBody>
          <a:bodyPr wrap="none" rtlCol="0">
            <a:spAutoFit/>
          </a:bodyPr>
          <a:lstStyle/>
          <a:p>
            <a:r>
              <a:rPr lang="en" sz="2800" b="1" dirty="0">
                <a:latin typeface="Cera Pro" pitchFamily="2" charset="0"/>
              </a:rPr>
              <a:t>CONTACTS</a:t>
            </a:r>
            <a:endParaRPr lang="ru-RU" sz="2800" b="1" dirty="0">
              <a:latin typeface="Cera Pro" pitchFamily="2" charset="0"/>
            </a:endParaRPr>
          </a:p>
        </p:txBody>
      </p:sp>
      <p:pic>
        <p:nvPicPr>
          <p:cNvPr id="13" name="Рисунок 12">
            <a:extLst>
              <a:ext uri="{FF2B5EF4-FFF2-40B4-BE49-F238E27FC236}">
                <a16:creationId xmlns:a16="http://schemas.microsoft.com/office/drawing/2014/main" id="{F743937C-BD32-D344-A14F-2A754A81963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966327" y="5955889"/>
            <a:ext cx="1566862" cy="321958"/>
          </a:xfrm>
          <a:prstGeom prst="rect">
            <a:avLst/>
          </a:prstGeom>
        </p:spPr>
      </p:pic>
      <p:pic>
        <p:nvPicPr>
          <p:cNvPr id="3" name="Рисунок 2">
            <a:extLst>
              <a:ext uri="{FF2B5EF4-FFF2-40B4-BE49-F238E27FC236}">
                <a16:creationId xmlns:a16="http://schemas.microsoft.com/office/drawing/2014/main" id="{68C5F1AB-886C-FF93-8BB5-EA73D774A0E9}"/>
              </a:ext>
            </a:extLst>
          </p:cNvPr>
          <p:cNvPicPr>
            <a:picLocks noChangeAspect="1"/>
          </p:cNvPicPr>
          <p:nvPr/>
        </p:nvPicPr>
        <p:blipFill>
          <a:blip r:embed="rId6"/>
          <a:stretch>
            <a:fillRect/>
          </a:stretch>
        </p:blipFill>
        <p:spPr>
          <a:xfrm>
            <a:off x="9310342" y="5750799"/>
            <a:ext cx="477639" cy="660371"/>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9889" y="1558399"/>
            <a:ext cx="2040130" cy="643313"/>
          </a:xfrm>
          <a:prstGeom prst="rect">
            <a:avLst/>
          </a:prstGeom>
        </p:spPr>
      </p:pic>
    </p:spTree>
    <p:extLst>
      <p:ext uri="{BB962C8B-B14F-4D97-AF65-F5344CB8AC3E}">
        <p14:creationId xmlns:p14="http://schemas.microsoft.com/office/powerpoint/2010/main" val="2826379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309</Words>
  <Application>Microsoft Office PowerPoint</Application>
  <PresentationFormat>Широкоэкранный</PresentationFormat>
  <Paragraphs>51</Paragraphs>
  <Slides>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vt:i4>
      </vt:variant>
    </vt:vector>
  </HeadingPairs>
  <TitlesOfParts>
    <vt:vector size="18" baseType="lpstr">
      <vt:lpstr>Arial</vt:lpstr>
      <vt:lpstr>Calibri</vt:lpstr>
      <vt:lpstr>Calibri Light</vt:lpstr>
      <vt:lpstr>Cera Pro</vt:lpstr>
      <vt:lpstr>CeraPro-Medium</vt:lpstr>
      <vt:lpstr>CeraPro-Medium</vt:lpstr>
      <vt:lpstr>DengXian</vt:lpstr>
      <vt:lpstr>Mangal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Mariya Alekseeva</cp:lastModifiedBy>
  <cp:revision>17</cp:revision>
  <dcterms:created xsi:type="dcterms:W3CDTF">2023-11-14T07:22:10Z</dcterms:created>
  <dcterms:modified xsi:type="dcterms:W3CDTF">2024-04-18T11:30:21Z</dcterms:modified>
</cp:coreProperties>
</file>